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764" r:id="rId2"/>
  </p:sldMasterIdLst>
  <p:notesMasterIdLst>
    <p:notesMasterId r:id="rId32"/>
  </p:notesMasterIdLst>
  <p:sldIdLst>
    <p:sldId id="256" r:id="rId3"/>
    <p:sldId id="278" r:id="rId4"/>
    <p:sldId id="279" r:id="rId5"/>
    <p:sldId id="258" r:id="rId6"/>
    <p:sldId id="259" r:id="rId7"/>
    <p:sldId id="260" r:id="rId8"/>
    <p:sldId id="262" r:id="rId9"/>
    <p:sldId id="263" r:id="rId10"/>
    <p:sldId id="276" r:id="rId11"/>
    <p:sldId id="264" r:id="rId12"/>
    <p:sldId id="287" r:id="rId13"/>
    <p:sldId id="267" r:id="rId14"/>
    <p:sldId id="268" r:id="rId15"/>
    <p:sldId id="280" r:id="rId16"/>
    <p:sldId id="265" r:id="rId17"/>
    <p:sldId id="281" r:id="rId18"/>
    <p:sldId id="282" r:id="rId19"/>
    <p:sldId id="266" r:id="rId20"/>
    <p:sldId id="277" r:id="rId21"/>
    <p:sldId id="270" r:id="rId22"/>
    <p:sldId id="273" r:id="rId23"/>
    <p:sldId id="283" r:id="rId24"/>
    <p:sldId id="284" r:id="rId25"/>
    <p:sldId id="272" r:id="rId26"/>
    <p:sldId id="285" r:id="rId27"/>
    <p:sldId id="274" r:id="rId28"/>
    <p:sldId id="275" r:id="rId29"/>
    <p:sldId id="261" r:id="rId30"/>
    <p:sldId id="28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4" d="100"/>
          <a:sy n="64" d="100"/>
        </p:scale>
        <p:origin x="64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entios Economou" userId="04e0d54a49535943" providerId="LiveId" clId="{A2373D5F-FCD4-416B-ADB7-272C3882F4EB}"/>
    <pc:docChg chg="undo custSel addSld delSld modSld">
      <pc:chgData name="Florentios Economou" userId="04e0d54a49535943" providerId="LiveId" clId="{A2373D5F-FCD4-416B-ADB7-272C3882F4EB}" dt="2023-07-13T17:15:42.492" v="231" actId="27636"/>
      <pc:docMkLst>
        <pc:docMk/>
      </pc:docMkLst>
      <pc:sldChg chg="modSp mod">
        <pc:chgData name="Florentios Economou" userId="04e0d54a49535943" providerId="LiveId" clId="{A2373D5F-FCD4-416B-ADB7-272C3882F4EB}" dt="2023-07-13T16:52:26.815" v="4"/>
        <pc:sldMkLst>
          <pc:docMk/>
          <pc:sldMk cId="436235816" sldId="256"/>
        </pc:sldMkLst>
        <pc:spChg chg="mod">
          <ac:chgData name="Florentios Economou" userId="04e0d54a49535943" providerId="LiveId" clId="{A2373D5F-FCD4-416B-ADB7-272C3882F4EB}" dt="2023-07-13T16:52:26.815" v="4"/>
          <ac:spMkLst>
            <pc:docMk/>
            <pc:sldMk cId="436235816" sldId="256"/>
            <ac:spMk id="12" creationId="{28086B80-77B2-0841-877D-3518C0014567}"/>
          </ac:spMkLst>
        </pc:spChg>
      </pc:sldChg>
      <pc:sldChg chg="modSp mod">
        <pc:chgData name="Florentios Economou" userId="04e0d54a49535943" providerId="LiveId" clId="{A2373D5F-FCD4-416B-ADB7-272C3882F4EB}" dt="2023-07-13T16:53:36.943" v="11" actId="12"/>
        <pc:sldMkLst>
          <pc:docMk/>
          <pc:sldMk cId="17060558" sldId="258"/>
        </pc:sldMkLst>
        <pc:spChg chg="mod">
          <ac:chgData name="Florentios Economou" userId="04e0d54a49535943" providerId="LiveId" clId="{A2373D5F-FCD4-416B-ADB7-272C3882F4EB}" dt="2023-07-13T16:52:43.152" v="5"/>
          <ac:spMkLst>
            <pc:docMk/>
            <pc:sldMk cId="17060558" sldId="258"/>
            <ac:spMk id="2" creationId="{43A830FF-1961-A034-ABB2-03AFD1C74084}"/>
          </ac:spMkLst>
        </pc:spChg>
        <pc:spChg chg="mod">
          <ac:chgData name="Florentios Economou" userId="04e0d54a49535943" providerId="LiveId" clId="{A2373D5F-FCD4-416B-ADB7-272C3882F4EB}" dt="2023-07-13T16:53:36.943" v="11" actId="12"/>
          <ac:spMkLst>
            <pc:docMk/>
            <pc:sldMk cId="17060558" sldId="258"/>
            <ac:spMk id="3" creationId="{81D53512-5FD3-9D54-D4FB-4473802E8A8B}"/>
          </ac:spMkLst>
        </pc:spChg>
      </pc:sldChg>
      <pc:sldChg chg="modSp mod">
        <pc:chgData name="Florentios Economou" userId="04e0d54a49535943" providerId="LiveId" clId="{A2373D5F-FCD4-416B-ADB7-272C3882F4EB}" dt="2023-07-13T16:55:11.118" v="31" actId="27636"/>
        <pc:sldMkLst>
          <pc:docMk/>
          <pc:sldMk cId="1803875842" sldId="259"/>
        </pc:sldMkLst>
        <pc:spChg chg="mod">
          <ac:chgData name="Florentios Economou" userId="04e0d54a49535943" providerId="LiveId" clId="{A2373D5F-FCD4-416B-ADB7-272C3882F4EB}" dt="2023-07-13T16:53:54.323" v="12"/>
          <ac:spMkLst>
            <pc:docMk/>
            <pc:sldMk cId="1803875842" sldId="259"/>
            <ac:spMk id="2" creationId="{51B22486-E294-DFB3-854E-3FFEF2245670}"/>
          </ac:spMkLst>
        </pc:spChg>
        <pc:spChg chg="mod">
          <ac:chgData name="Florentios Economou" userId="04e0d54a49535943" providerId="LiveId" clId="{A2373D5F-FCD4-416B-ADB7-272C3882F4EB}" dt="2023-07-13T16:55:11.118" v="31" actId="27636"/>
          <ac:spMkLst>
            <pc:docMk/>
            <pc:sldMk cId="1803875842" sldId="259"/>
            <ac:spMk id="3" creationId="{B4CF2567-95D1-829E-F5B7-AC34EA223A75}"/>
          </ac:spMkLst>
        </pc:spChg>
      </pc:sldChg>
      <pc:sldChg chg="modSp mod">
        <pc:chgData name="Florentios Economou" userId="04e0d54a49535943" providerId="LiveId" clId="{A2373D5F-FCD4-416B-ADB7-272C3882F4EB}" dt="2023-07-13T16:55:40.880" v="39" actId="20577"/>
        <pc:sldMkLst>
          <pc:docMk/>
          <pc:sldMk cId="645465423" sldId="260"/>
        </pc:sldMkLst>
        <pc:spChg chg="mod">
          <ac:chgData name="Florentios Economou" userId="04e0d54a49535943" providerId="LiveId" clId="{A2373D5F-FCD4-416B-ADB7-272C3882F4EB}" dt="2023-07-13T16:55:03.612" v="27"/>
          <ac:spMkLst>
            <pc:docMk/>
            <pc:sldMk cId="645465423" sldId="260"/>
            <ac:spMk id="2" creationId="{60DCF6A9-57DD-35F3-9C2A-729F72DBF30A}"/>
          </ac:spMkLst>
        </pc:spChg>
        <pc:spChg chg="mod">
          <ac:chgData name="Florentios Economou" userId="04e0d54a49535943" providerId="LiveId" clId="{A2373D5F-FCD4-416B-ADB7-272C3882F4EB}" dt="2023-07-13T16:55:40.880" v="39" actId="20577"/>
          <ac:spMkLst>
            <pc:docMk/>
            <pc:sldMk cId="645465423" sldId="260"/>
            <ac:spMk id="3" creationId="{D20A816B-FC0A-3C9E-1110-28DFF69BBEFF}"/>
          </ac:spMkLst>
        </pc:spChg>
      </pc:sldChg>
      <pc:sldChg chg="modSp mod">
        <pc:chgData name="Florentios Economou" userId="04e0d54a49535943" providerId="LiveId" clId="{A2373D5F-FCD4-416B-ADB7-272C3882F4EB}" dt="2023-07-13T17:15:42.492" v="231" actId="27636"/>
        <pc:sldMkLst>
          <pc:docMk/>
          <pc:sldMk cId="939914858" sldId="261"/>
        </pc:sldMkLst>
        <pc:spChg chg="mod">
          <ac:chgData name="Florentios Economou" userId="04e0d54a49535943" providerId="LiveId" clId="{A2373D5F-FCD4-416B-ADB7-272C3882F4EB}" dt="2023-07-13T17:14:55.086" v="214"/>
          <ac:spMkLst>
            <pc:docMk/>
            <pc:sldMk cId="939914858" sldId="261"/>
            <ac:spMk id="2" creationId="{266C748B-B327-84D5-3B83-E127D98CFA03}"/>
          </ac:spMkLst>
        </pc:spChg>
        <pc:spChg chg="mod">
          <ac:chgData name="Florentios Economou" userId="04e0d54a49535943" providerId="LiveId" clId="{A2373D5F-FCD4-416B-ADB7-272C3882F4EB}" dt="2023-07-13T17:15:42.492" v="231" actId="27636"/>
          <ac:spMkLst>
            <pc:docMk/>
            <pc:sldMk cId="939914858" sldId="261"/>
            <ac:spMk id="3" creationId="{E578F5D8-B833-D9F3-51FE-27840A0ACE6C}"/>
          </ac:spMkLst>
        </pc:spChg>
      </pc:sldChg>
      <pc:sldChg chg="modSp new mod">
        <pc:chgData name="Florentios Economou" userId="04e0d54a49535943" providerId="LiveId" clId="{A2373D5F-FCD4-416B-ADB7-272C3882F4EB}" dt="2023-07-13T16:56:27.170" v="48" actId="12"/>
        <pc:sldMkLst>
          <pc:docMk/>
          <pc:sldMk cId="2862308239" sldId="262"/>
        </pc:sldMkLst>
        <pc:spChg chg="mod">
          <ac:chgData name="Florentios Economou" userId="04e0d54a49535943" providerId="LiveId" clId="{A2373D5F-FCD4-416B-ADB7-272C3882F4EB}" dt="2023-07-13T16:56:06.856" v="45"/>
          <ac:spMkLst>
            <pc:docMk/>
            <pc:sldMk cId="2862308239" sldId="262"/>
            <ac:spMk id="2" creationId="{6A385C5E-119D-4D42-984D-B7BF48917172}"/>
          </ac:spMkLst>
        </pc:spChg>
        <pc:spChg chg="mod">
          <ac:chgData name="Florentios Economou" userId="04e0d54a49535943" providerId="LiveId" clId="{A2373D5F-FCD4-416B-ADB7-272C3882F4EB}" dt="2023-07-13T16:56:27.170" v="48" actId="12"/>
          <ac:spMkLst>
            <pc:docMk/>
            <pc:sldMk cId="2862308239" sldId="262"/>
            <ac:spMk id="3" creationId="{40C1A4A1-B611-4EBB-B47D-C7E60BE418CC}"/>
          </ac:spMkLst>
        </pc:spChg>
      </pc:sldChg>
      <pc:sldChg chg="modSp new mod">
        <pc:chgData name="Florentios Economou" userId="04e0d54a49535943" providerId="LiveId" clId="{A2373D5F-FCD4-416B-ADB7-272C3882F4EB}" dt="2023-07-13T16:57:04.807" v="53" actId="12"/>
        <pc:sldMkLst>
          <pc:docMk/>
          <pc:sldMk cId="3441908068" sldId="263"/>
        </pc:sldMkLst>
        <pc:spChg chg="mod">
          <ac:chgData name="Florentios Economou" userId="04e0d54a49535943" providerId="LiveId" clId="{A2373D5F-FCD4-416B-ADB7-272C3882F4EB}" dt="2023-07-13T16:56:50.789" v="51"/>
          <ac:spMkLst>
            <pc:docMk/>
            <pc:sldMk cId="3441908068" sldId="263"/>
            <ac:spMk id="2" creationId="{CA5A279A-6C9C-4693-985E-531D8386016C}"/>
          </ac:spMkLst>
        </pc:spChg>
        <pc:spChg chg="mod">
          <ac:chgData name="Florentios Economou" userId="04e0d54a49535943" providerId="LiveId" clId="{A2373D5F-FCD4-416B-ADB7-272C3882F4EB}" dt="2023-07-13T16:57:04.807" v="53" actId="12"/>
          <ac:spMkLst>
            <pc:docMk/>
            <pc:sldMk cId="3441908068" sldId="263"/>
            <ac:spMk id="3" creationId="{ECC7A0E8-8B9E-49A3-8A9A-EE5EF2EFA927}"/>
          </ac:spMkLst>
        </pc:spChg>
      </pc:sldChg>
      <pc:sldChg chg="addSp modSp new mod">
        <pc:chgData name="Florentios Economou" userId="04e0d54a49535943" providerId="LiveId" clId="{A2373D5F-FCD4-416B-ADB7-272C3882F4EB}" dt="2023-07-13T16:58:35.340" v="73" actId="1076"/>
        <pc:sldMkLst>
          <pc:docMk/>
          <pc:sldMk cId="2370466995" sldId="264"/>
        </pc:sldMkLst>
        <pc:spChg chg="mod">
          <ac:chgData name="Florentios Economou" userId="04e0d54a49535943" providerId="LiveId" clId="{A2373D5F-FCD4-416B-ADB7-272C3882F4EB}" dt="2023-07-13T16:57:19.734" v="54"/>
          <ac:spMkLst>
            <pc:docMk/>
            <pc:sldMk cId="2370466995" sldId="264"/>
            <ac:spMk id="2" creationId="{C66E04C5-B7EF-4736-A2EF-D162A56F1CD7}"/>
          </ac:spMkLst>
        </pc:spChg>
        <pc:spChg chg="mod">
          <ac:chgData name="Florentios Economou" userId="04e0d54a49535943" providerId="LiveId" clId="{A2373D5F-FCD4-416B-ADB7-272C3882F4EB}" dt="2023-07-13T16:58:21.059" v="71" actId="27636"/>
          <ac:spMkLst>
            <pc:docMk/>
            <pc:sldMk cId="2370466995" sldId="264"/>
            <ac:spMk id="3" creationId="{4E955B49-B7D3-44CE-932D-AC8B65FFFC48}"/>
          </ac:spMkLst>
        </pc:spChg>
        <pc:picChg chg="add mod">
          <ac:chgData name="Florentios Economou" userId="04e0d54a49535943" providerId="LiveId" clId="{A2373D5F-FCD4-416B-ADB7-272C3882F4EB}" dt="2023-07-13T16:58:35.340" v="73" actId="1076"/>
          <ac:picMkLst>
            <pc:docMk/>
            <pc:sldMk cId="2370466995" sldId="264"/>
            <ac:picMk id="4" creationId="{5B64FA59-2E9C-4C9C-B728-6A4D4C3A99F6}"/>
          </ac:picMkLst>
        </pc:picChg>
      </pc:sldChg>
      <pc:sldChg chg="modSp new mod">
        <pc:chgData name="Florentios Economou" userId="04e0d54a49535943" providerId="LiveId" clId="{A2373D5F-FCD4-416B-ADB7-272C3882F4EB}" dt="2023-07-13T17:09:24.695" v="121" actId="20577"/>
        <pc:sldMkLst>
          <pc:docMk/>
          <pc:sldMk cId="2511448409" sldId="265"/>
        </pc:sldMkLst>
        <pc:spChg chg="mod">
          <ac:chgData name="Florentios Economou" userId="04e0d54a49535943" providerId="LiveId" clId="{A2373D5F-FCD4-416B-ADB7-272C3882F4EB}" dt="2023-07-13T17:09:10.132" v="118" actId="20577"/>
          <ac:spMkLst>
            <pc:docMk/>
            <pc:sldMk cId="2511448409" sldId="265"/>
            <ac:spMk id="2" creationId="{D39609C5-C405-4477-913F-0C6E1F0CD057}"/>
          </ac:spMkLst>
        </pc:spChg>
        <pc:spChg chg="mod">
          <ac:chgData name="Florentios Economou" userId="04e0d54a49535943" providerId="LiveId" clId="{A2373D5F-FCD4-416B-ADB7-272C3882F4EB}" dt="2023-07-13T17:09:24.695" v="121" actId="20577"/>
          <ac:spMkLst>
            <pc:docMk/>
            <pc:sldMk cId="2511448409" sldId="265"/>
            <ac:spMk id="3" creationId="{A51D67BB-2021-4555-951F-7563E6B210E6}"/>
          </ac:spMkLst>
        </pc:spChg>
      </pc:sldChg>
      <pc:sldChg chg="addSp modSp new mod">
        <pc:chgData name="Florentios Economou" userId="04e0d54a49535943" providerId="LiveId" clId="{A2373D5F-FCD4-416B-ADB7-272C3882F4EB}" dt="2023-07-13T17:11:03.843" v="139" actId="1076"/>
        <pc:sldMkLst>
          <pc:docMk/>
          <pc:sldMk cId="253781135" sldId="266"/>
        </pc:sldMkLst>
        <pc:spChg chg="mod">
          <ac:chgData name="Florentios Economou" userId="04e0d54a49535943" providerId="LiveId" clId="{A2373D5F-FCD4-416B-ADB7-272C3882F4EB}" dt="2023-07-13T17:09:44.107" v="125"/>
          <ac:spMkLst>
            <pc:docMk/>
            <pc:sldMk cId="253781135" sldId="266"/>
            <ac:spMk id="2" creationId="{3ABF58D3-EB0E-47E2-898B-809338CCB91C}"/>
          </ac:spMkLst>
        </pc:spChg>
        <pc:spChg chg="mod">
          <ac:chgData name="Florentios Economou" userId="04e0d54a49535943" providerId="LiveId" clId="{A2373D5F-FCD4-416B-ADB7-272C3882F4EB}" dt="2023-07-13T17:10:30.733" v="137" actId="403"/>
          <ac:spMkLst>
            <pc:docMk/>
            <pc:sldMk cId="253781135" sldId="266"/>
            <ac:spMk id="3" creationId="{698E58D0-74BC-47A3-B9EC-8DFB884BEA2E}"/>
          </ac:spMkLst>
        </pc:spChg>
        <pc:picChg chg="add mod">
          <ac:chgData name="Florentios Economou" userId="04e0d54a49535943" providerId="LiveId" clId="{A2373D5F-FCD4-416B-ADB7-272C3882F4EB}" dt="2023-07-13T17:11:03.843" v="139" actId="1076"/>
          <ac:picMkLst>
            <pc:docMk/>
            <pc:sldMk cId="253781135" sldId="266"/>
            <ac:picMk id="4" creationId="{8547806A-A7F4-4F26-802A-0DC8E2AC0EBC}"/>
          </ac:picMkLst>
        </pc:picChg>
      </pc:sldChg>
      <pc:sldChg chg="addSp modSp new mod">
        <pc:chgData name="Florentios Economou" userId="04e0d54a49535943" providerId="LiveId" clId="{A2373D5F-FCD4-416B-ADB7-272C3882F4EB}" dt="2023-07-13T17:01:17.158" v="80" actId="1076"/>
        <pc:sldMkLst>
          <pc:docMk/>
          <pc:sldMk cId="3246011118" sldId="267"/>
        </pc:sldMkLst>
        <pc:spChg chg="mod">
          <ac:chgData name="Florentios Economou" userId="04e0d54a49535943" providerId="LiveId" clId="{A2373D5F-FCD4-416B-ADB7-272C3882F4EB}" dt="2023-07-13T17:00:40.026" v="77"/>
          <ac:spMkLst>
            <pc:docMk/>
            <pc:sldMk cId="3246011118" sldId="267"/>
            <ac:spMk id="2" creationId="{CDB424AA-C560-4590-9AF6-C12F6507DEBE}"/>
          </ac:spMkLst>
        </pc:spChg>
        <pc:spChg chg="mod">
          <ac:chgData name="Florentios Economou" userId="04e0d54a49535943" providerId="LiveId" clId="{A2373D5F-FCD4-416B-ADB7-272C3882F4EB}" dt="2023-07-13T17:00:52.845" v="78"/>
          <ac:spMkLst>
            <pc:docMk/>
            <pc:sldMk cId="3246011118" sldId="267"/>
            <ac:spMk id="3" creationId="{C3EF0785-EB89-4159-B216-AC1FE065A888}"/>
          </ac:spMkLst>
        </pc:spChg>
        <pc:picChg chg="add mod">
          <ac:chgData name="Florentios Economou" userId="04e0d54a49535943" providerId="LiveId" clId="{A2373D5F-FCD4-416B-ADB7-272C3882F4EB}" dt="2023-07-13T17:01:17.158" v="80" actId="1076"/>
          <ac:picMkLst>
            <pc:docMk/>
            <pc:sldMk cId="3246011118" sldId="267"/>
            <ac:picMk id="4" creationId="{1B314471-F282-48A7-824C-5C9B70F73BD1}"/>
          </ac:picMkLst>
        </pc:picChg>
      </pc:sldChg>
      <pc:sldChg chg="addSp modSp new mod">
        <pc:chgData name="Florentios Economou" userId="04e0d54a49535943" providerId="LiveId" clId="{A2373D5F-FCD4-416B-ADB7-272C3882F4EB}" dt="2023-07-13T17:07:09.723" v="87" actId="1076"/>
        <pc:sldMkLst>
          <pc:docMk/>
          <pc:sldMk cId="2920641571" sldId="268"/>
        </pc:sldMkLst>
        <pc:spChg chg="mod">
          <ac:chgData name="Florentios Economou" userId="04e0d54a49535943" providerId="LiveId" clId="{A2373D5F-FCD4-416B-ADB7-272C3882F4EB}" dt="2023-07-13T17:01:33.571" v="81"/>
          <ac:spMkLst>
            <pc:docMk/>
            <pc:sldMk cId="2920641571" sldId="268"/>
            <ac:spMk id="2" creationId="{440FD842-DD75-4655-849A-BCA9AABDBF91}"/>
          </ac:spMkLst>
        </pc:spChg>
        <pc:spChg chg="mod">
          <ac:chgData name="Florentios Economou" userId="04e0d54a49535943" providerId="LiveId" clId="{A2373D5F-FCD4-416B-ADB7-272C3882F4EB}" dt="2023-07-13T17:06:57.009" v="85" actId="27636"/>
          <ac:spMkLst>
            <pc:docMk/>
            <pc:sldMk cId="2920641571" sldId="268"/>
            <ac:spMk id="3" creationId="{E74F9476-E615-4DC4-8943-DF42453D5C9B}"/>
          </ac:spMkLst>
        </pc:spChg>
        <pc:picChg chg="add mod">
          <ac:chgData name="Florentios Economou" userId="04e0d54a49535943" providerId="LiveId" clId="{A2373D5F-FCD4-416B-ADB7-272C3882F4EB}" dt="2023-07-13T17:07:09.723" v="87" actId="1076"/>
          <ac:picMkLst>
            <pc:docMk/>
            <pc:sldMk cId="2920641571" sldId="268"/>
            <ac:picMk id="4" creationId="{F894F91A-2B59-4A3F-9FF5-AAC3E32807E5}"/>
          </ac:picMkLst>
        </pc:picChg>
      </pc:sldChg>
      <pc:sldChg chg="addSp modSp new mod">
        <pc:chgData name="Florentios Economou" userId="04e0d54a49535943" providerId="LiveId" clId="{A2373D5F-FCD4-416B-ADB7-272C3882F4EB}" dt="2023-07-13T17:08:57.334" v="105" actId="20577"/>
        <pc:sldMkLst>
          <pc:docMk/>
          <pc:sldMk cId="164322305" sldId="269"/>
        </pc:sldMkLst>
        <pc:spChg chg="mod">
          <ac:chgData name="Florentios Economou" userId="04e0d54a49535943" providerId="LiveId" clId="{A2373D5F-FCD4-416B-ADB7-272C3882F4EB}" dt="2023-07-13T17:07:29.546" v="90"/>
          <ac:spMkLst>
            <pc:docMk/>
            <pc:sldMk cId="164322305" sldId="269"/>
            <ac:spMk id="2" creationId="{E6263CCF-E9E5-4319-8537-4057B98BCF07}"/>
          </ac:spMkLst>
        </pc:spChg>
        <pc:spChg chg="add mod">
          <ac:chgData name="Florentios Economou" userId="04e0d54a49535943" providerId="LiveId" clId="{A2373D5F-FCD4-416B-ADB7-272C3882F4EB}" dt="2023-07-13T17:07:57.576" v="92" actId="1076"/>
          <ac:spMkLst>
            <pc:docMk/>
            <pc:sldMk cId="164322305" sldId="269"/>
            <ac:spMk id="14" creationId="{008F3CAD-7614-48EA-BB15-085F5FDCDCE6}"/>
          </ac:spMkLst>
        </pc:spChg>
        <pc:spChg chg="add mod">
          <ac:chgData name="Florentios Economou" userId="04e0d54a49535943" providerId="LiveId" clId="{A2373D5F-FCD4-416B-ADB7-272C3882F4EB}" dt="2023-07-13T17:08:22.024" v="97" actId="1076"/>
          <ac:spMkLst>
            <pc:docMk/>
            <pc:sldMk cId="164322305" sldId="269"/>
            <ac:spMk id="15" creationId="{FFADE0EA-AD0C-4DAF-9D9B-804B78E7DD05}"/>
          </ac:spMkLst>
        </pc:spChg>
        <pc:spChg chg="add mod">
          <ac:chgData name="Florentios Economou" userId="04e0d54a49535943" providerId="LiveId" clId="{A2373D5F-FCD4-416B-ADB7-272C3882F4EB}" dt="2023-07-13T17:07:57.576" v="92" actId="1076"/>
          <ac:spMkLst>
            <pc:docMk/>
            <pc:sldMk cId="164322305" sldId="269"/>
            <ac:spMk id="16" creationId="{5B9C3C7C-942C-4DAA-8CBC-60357659E319}"/>
          </ac:spMkLst>
        </pc:spChg>
        <pc:spChg chg="add mod">
          <ac:chgData name="Florentios Economou" userId="04e0d54a49535943" providerId="LiveId" clId="{A2373D5F-FCD4-416B-ADB7-272C3882F4EB}" dt="2023-07-13T17:08:53.825" v="103" actId="20577"/>
          <ac:spMkLst>
            <pc:docMk/>
            <pc:sldMk cId="164322305" sldId="269"/>
            <ac:spMk id="25" creationId="{9573D01A-7ECD-4979-9D73-A109130C18AB}"/>
          </ac:spMkLst>
        </pc:spChg>
        <pc:spChg chg="add mod">
          <ac:chgData name="Florentios Economou" userId="04e0d54a49535943" providerId="LiveId" clId="{A2373D5F-FCD4-416B-ADB7-272C3882F4EB}" dt="2023-07-13T17:08:57.334" v="105" actId="20577"/>
          <ac:spMkLst>
            <pc:docMk/>
            <pc:sldMk cId="164322305" sldId="269"/>
            <ac:spMk id="26" creationId="{B9520552-C366-422C-8AD6-9D2F958A29C6}"/>
          </ac:spMkLst>
        </pc:spChg>
        <pc:picChg chg="add mod">
          <ac:chgData name="Florentios Economou" userId="04e0d54a49535943" providerId="LiveId" clId="{A2373D5F-FCD4-416B-ADB7-272C3882F4EB}" dt="2023-07-13T17:07:57.576" v="92" actId="1076"/>
          <ac:picMkLst>
            <pc:docMk/>
            <pc:sldMk cId="164322305" sldId="269"/>
            <ac:picMk id="4" creationId="{0A79C9C4-2F20-4499-AD70-836DDD96FFC3}"/>
          </ac:picMkLst>
        </pc:picChg>
        <pc:picChg chg="add mod">
          <ac:chgData name="Florentios Economou" userId="04e0d54a49535943" providerId="LiveId" clId="{A2373D5F-FCD4-416B-ADB7-272C3882F4EB}" dt="2023-07-13T17:08:09.940" v="95" actId="1076"/>
          <ac:picMkLst>
            <pc:docMk/>
            <pc:sldMk cId="164322305" sldId="269"/>
            <ac:picMk id="5" creationId="{B2393CB3-EAF6-4733-92A0-4CD75AB061FF}"/>
          </ac:picMkLst>
        </pc:picChg>
        <pc:picChg chg="add mod">
          <ac:chgData name="Florentios Economou" userId="04e0d54a49535943" providerId="LiveId" clId="{A2373D5F-FCD4-416B-ADB7-272C3882F4EB}" dt="2023-07-13T17:08:15.336" v="96" actId="1076"/>
          <ac:picMkLst>
            <pc:docMk/>
            <pc:sldMk cId="164322305" sldId="269"/>
            <ac:picMk id="6" creationId="{DBA706A8-4A16-4A21-A91D-20B502FC397E}"/>
          </ac:picMkLst>
        </pc:picChg>
        <pc:picChg chg="add mod">
          <ac:chgData name="Florentios Economou" userId="04e0d54a49535943" providerId="LiveId" clId="{A2373D5F-FCD4-416B-ADB7-272C3882F4EB}" dt="2023-07-13T17:08:01.882" v="93" actId="1076"/>
          <ac:picMkLst>
            <pc:docMk/>
            <pc:sldMk cId="164322305" sldId="269"/>
            <ac:picMk id="7" creationId="{F9AD29F3-0F12-494E-A54C-C6D8FDB4A9DF}"/>
          </ac:picMkLst>
        </pc:picChg>
        <pc:picChg chg="add mod">
          <ac:chgData name="Florentios Economou" userId="04e0d54a49535943" providerId="LiveId" clId="{A2373D5F-FCD4-416B-ADB7-272C3882F4EB}" dt="2023-07-13T17:08:06.099" v="94" actId="1076"/>
          <ac:picMkLst>
            <pc:docMk/>
            <pc:sldMk cId="164322305" sldId="269"/>
            <ac:picMk id="8" creationId="{F79E703C-A361-499B-8179-C78CAA8AE6BB}"/>
          </ac:picMkLst>
        </pc:picChg>
        <pc:cxnChg chg="add mod">
          <ac:chgData name="Florentios Economou" userId="04e0d54a49535943" providerId="LiveId" clId="{A2373D5F-FCD4-416B-ADB7-272C3882F4EB}" dt="2023-07-13T17:08:15.336" v="96" actId="1076"/>
          <ac:cxnSpMkLst>
            <pc:docMk/>
            <pc:sldMk cId="164322305" sldId="269"/>
            <ac:cxnSpMk id="9" creationId="{30397685-7CFF-44BC-96D6-23D6E30CDDBC}"/>
          </ac:cxnSpMkLst>
        </pc:cxnChg>
        <pc:cxnChg chg="add mod">
          <ac:chgData name="Florentios Economou" userId="04e0d54a49535943" providerId="LiveId" clId="{A2373D5F-FCD4-416B-ADB7-272C3882F4EB}" dt="2023-07-13T17:08:01.882" v="93" actId="1076"/>
          <ac:cxnSpMkLst>
            <pc:docMk/>
            <pc:sldMk cId="164322305" sldId="269"/>
            <ac:cxnSpMk id="10" creationId="{7A649FD8-B732-4C3F-BFC7-FE72C58E6C78}"/>
          </ac:cxnSpMkLst>
        </pc:cxnChg>
        <pc:cxnChg chg="add mod">
          <ac:chgData name="Florentios Economou" userId="04e0d54a49535943" providerId="LiveId" clId="{A2373D5F-FCD4-416B-ADB7-272C3882F4EB}" dt="2023-07-13T17:08:15.336" v="96" actId="1076"/>
          <ac:cxnSpMkLst>
            <pc:docMk/>
            <pc:sldMk cId="164322305" sldId="269"/>
            <ac:cxnSpMk id="11" creationId="{9C9EB3F7-2149-4C62-B7F2-D2B1B6CD90F2}"/>
          </ac:cxnSpMkLst>
        </pc:cxnChg>
        <pc:cxnChg chg="add mod">
          <ac:chgData name="Florentios Economou" userId="04e0d54a49535943" providerId="LiveId" clId="{A2373D5F-FCD4-416B-ADB7-272C3882F4EB}" dt="2023-07-13T17:08:09.940" v="95" actId="1076"/>
          <ac:cxnSpMkLst>
            <pc:docMk/>
            <pc:sldMk cId="164322305" sldId="269"/>
            <ac:cxnSpMk id="12" creationId="{1CF23EE8-FB77-44C3-98DF-045159EA3843}"/>
          </ac:cxnSpMkLst>
        </pc:cxnChg>
        <pc:cxnChg chg="add mod">
          <ac:chgData name="Florentios Economou" userId="04e0d54a49535943" providerId="LiveId" clId="{A2373D5F-FCD4-416B-ADB7-272C3882F4EB}" dt="2023-07-13T17:08:06.099" v="94" actId="1076"/>
          <ac:cxnSpMkLst>
            <pc:docMk/>
            <pc:sldMk cId="164322305" sldId="269"/>
            <ac:cxnSpMk id="13" creationId="{7E91788A-C578-4E50-8335-A9F8AD89E838}"/>
          </ac:cxnSpMkLst>
        </pc:cxnChg>
      </pc:sldChg>
      <pc:sldChg chg="addSp modSp new mod">
        <pc:chgData name="Florentios Economou" userId="04e0d54a49535943" providerId="LiveId" clId="{A2373D5F-FCD4-416B-ADB7-272C3882F4EB}" dt="2023-07-13T17:11:49.274" v="154" actId="27636"/>
        <pc:sldMkLst>
          <pc:docMk/>
          <pc:sldMk cId="839714374" sldId="270"/>
        </pc:sldMkLst>
        <pc:spChg chg="mod">
          <ac:chgData name="Florentios Economou" userId="04e0d54a49535943" providerId="LiveId" clId="{A2373D5F-FCD4-416B-ADB7-272C3882F4EB}" dt="2023-07-13T17:11:16.585" v="140"/>
          <ac:spMkLst>
            <pc:docMk/>
            <pc:sldMk cId="839714374" sldId="270"/>
            <ac:spMk id="2" creationId="{3FE46C73-C563-408D-9F03-DFE02D121D97}"/>
          </ac:spMkLst>
        </pc:spChg>
        <pc:spChg chg="mod">
          <ac:chgData name="Florentios Economou" userId="04e0d54a49535943" providerId="LiveId" clId="{A2373D5F-FCD4-416B-ADB7-272C3882F4EB}" dt="2023-07-13T17:11:49.274" v="154" actId="27636"/>
          <ac:spMkLst>
            <pc:docMk/>
            <pc:sldMk cId="839714374" sldId="270"/>
            <ac:spMk id="3" creationId="{E6E0A866-AFC3-47C9-9959-76DDD5E782FC}"/>
          </ac:spMkLst>
        </pc:spChg>
        <pc:picChg chg="add mod">
          <ac:chgData name="Florentios Economou" userId="04e0d54a49535943" providerId="LiveId" clId="{A2373D5F-FCD4-416B-ADB7-272C3882F4EB}" dt="2023-07-13T17:11:28.571" v="142" actId="1076"/>
          <ac:picMkLst>
            <pc:docMk/>
            <pc:sldMk cId="839714374" sldId="270"/>
            <ac:picMk id="4" creationId="{687B1E57-E481-425C-83E4-EF8965D91617}"/>
          </ac:picMkLst>
        </pc:picChg>
      </pc:sldChg>
      <pc:sldChg chg="modSp new del mod">
        <pc:chgData name="Florentios Economou" userId="04e0d54a49535943" providerId="LiveId" clId="{A2373D5F-FCD4-416B-ADB7-272C3882F4EB}" dt="2023-07-13T17:13:34.580" v="181" actId="47"/>
        <pc:sldMkLst>
          <pc:docMk/>
          <pc:sldMk cId="3723226667" sldId="271"/>
        </pc:sldMkLst>
        <pc:spChg chg="mod">
          <ac:chgData name="Florentios Economou" userId="04e0d54a49535943" providerId="LiveId" clId="{A2373D5F-FCD4-416B-ADB7-272C3882F4EB}" dt="2023-07-13T17:12:07.785" v="156" actId="27636"/>
          <ac:spMkLst>
            <pc:docMk/>
            <pc:sldMk cId="3723226667" sldId="271"/>
            <ac:spMk id="3" creationId="{41E88F8D-B3F5-4861-8970-C82EC97DCDE0}"/>
          </ac:spMkLst>
        </pc:spChg>
      </pc:sldChg>
      <pc:sldChg chg="modSp new mod">
        <pc:chgData name="Florentios Economou" userId="04e0d54a49535943" providerId="LiveId" clId="{A2373D5F-FCD4-416B-ADB7-272C3882F4EB}" dt="2023-07-13T17:14:07.130" v="189" actId="113"/>
        <pc:sldMkLst>
          <pc:docMk/>
          <pc:sldMk cId="251898464" sldId="272"/>
        </pc:sldMkLst>
        <pc:spChg chg="mod">
          <ac:chgData name="Florentios Economou" userId="04e0d54a49535943" providerId="LiveId" clId="{A2373D5F-FCD4-416B-ADB7-272C3882F4EB}" dt="2023-07-13T17:13:49.264" v="184"/>
          <ac:spMkLst>
            <pc:docMk/>
            <pc:sldMk cId="251898464" sldId="272"/>
            <ac:spMk id="2" creationId="{B0598FFE-B28C-4B04-9F30-7D5E3FB3614A}"/>
          </ac:spMkLst>
        </pc:spChg>
        <pc:spChg chg="mod">
          <ac:chgData name="Florentios Economou" userId="04e0d54a49535943" providerId="LiveId" clId="{A2373D5F-FCD4-416B-ADB7-272C3882F4EB}" dt="2023-07-13T17:14:07.130" v="189" actId="113"/>
          <ac:spMkLst>
            <pc:docMk/>
            <pc:sldMk cId="251898464" sldId="272"/>
            <ac:spMk id="3" creationId="{6FCC6EE2-233C-4FCB-A9A8-11CB1CC44BB7}"/>
          </ac:spMkLst>
        </pc:spChg>
      </pc:sldChg>
      <pc:sldChg chg="modSp add mod">
        <pc:chgData name="Florentios Economou" userId="04e0d54a49535943" providerId="LiveId" clId="{A2373D5F-FCD4-416B-ADB7-272C3882F4EB}" dt="2023-07-13T17:13:29.265" v="180" actId="404"/>
        <pc:sldMkLst>
          <pc:docMk/>
          <pc:sldMk cId="1971042359" sldId="273"/>
        </pc:sldMkLst>
        <pc:spChg chg="mod">
          <ac:chgData name="Florentios Economou" userId="04e0d54a49535943" providerId="LiveId" clId="{A2373D5F-FCD4-416B-ADB7-272C3882F4EB}" dt="2023-07-13T17:13:29.265" v="180" actId="404"/>
          <ac:spMkLst>
            <pc:docMk/>
            <pc:sldMk cId="1971042359" sldId="273"/>
            <ac:spMk id="3" creationId="{E6E0A866-AFC3-47C9-9959-76DDD5E782FC}"/>
          </ac:spMkLst>
        </pc:spChg>
      </pc:sldChg>
      <pc:sldChg chg="modSp new mod">
        <pc:chgData name="Florentios Economou" userId="04e0d54a49535943" providerId="LiveId" clId="{A2373D5F-FCD4-416B-ADB7-272C3882F4EB}" dt="2023-07-13T17:14:28.988" v="212" actId="5793"/>
        <pc:sldMkLst>
          <pc:docMk/>
          <pc:sldMk cId="3588922337" sldId="274"/>
        </pc:sldMkLst>
        <pc:spChg chg="mod">
          <ac:chgData name="Florentios Economou" userId="04e0d54a49535943" providerId="LiveId" clId="{A2373D5F-FCD4-416B-ADB7-272C3882F4EB}" dt="2023-07-13T17:14:28.988" v="212" actId="5793"/>
          <ac:spMkLst>
            <pc:docMk/>
            <pc:sldMk cId="3588922337" sldId="274"/>
            <ac:spMk id="2" creationId="{314BDF83-EF1E-48D8-B134-63F4B0E92897}"/>
          </ac:spMkLst>
        </pc:spChg>
        <pc:spChg chg="mod">
          <ac:chgData name="Florentios Economou" userId="04e0d54a49535943" providerId="LiveId" clId="{A2373D5F-FCD4-416B-ADB7-272C3882F4EB}" dt="2023-07-13T17:14:22.855" v="191" actId="27636"/>
          <ac:spMkLst>
            <pc:docMk/>
            <pc:sldMk cId="3588922337" sldId="274"/>
            <ac:spMk id="3" creationId="{844EFA0B-B75E-42F9-9E06-69FD316D8D55}"/>
          </ac:spMkLst>
        </pc:spChg>
      </pc:sldChg>
      <pc:sldChg chg="modSp new mod">
        <pc:chgData name="Florentios Economou" userId="04e0d54a49535943" providerId="LiveId" clId="{A2373D5F-FCD4-416B-ADB7-272C3882F4EB}" dt="2023-07-13T17:15:10.004" v="219" actId="27636"/>
        <pc:sldMkLst>
          <pc:docMk/>
          <pc:sldMk cId="255728246" sldId="275"/>
        </pc:sldMkLst>
        <pc:spChg chg="mod">
          <ac:chgData name="Florentios Economou" userId="04e0d54a49535943" providerId="LiveId" clId="{A2373D5F-FCD4-416B-ADB7-272C3882F4EB}" dt="2023-07-13T17:14:50.958" v="213"/>
          <ac:spMkLst>
            <pc:docMk/>
            <pc:sldMk cId="255728246" sldId="275"/>
            <ac:spMk id="2" creationId="{B02D4CE0-5730-4C89-8EF4-4E1F39278DED}"/>
          </ac:spMkLst>
        </pc:spChg>
        <pc:spChg chg="mod">
          <ac:chgData name="Florentios Economou" userId="04e0d54a49535943" providerId="LiveId" clId="{A2373D5F-FCD4-416B-ADB7-272C3882F4EB}" dt="2023-07-13T17:15:10.004" v="219" actId="27636"/>
          <ac:spMkLst>
            <pc:docMk/>
            <pc:sldMk cId="255728246" sldId="275"/>
            <ac:spMk id="3" creationId="{F9040BCD-3869-4053-80AA-DBC7B245B3E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EA38D-D97C-4D62-A54D-426A3F521A08}" type="datetimeFigureOut">
              <a:rPr lang="en-US" smtClean="0"/>
              <a:t>9/9/2023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5A16D9-0A0D-4475-93AC-6BBD51D5A489}" type="slidenum">
              <a:rPr lang="en-US" smtClean="0"/>
              <a:t>‹#›</a:t>
            </a:fld>
            <a:endParaRPr lang="en-US"/>
          </a:p>
        </p:txBody>
      </p:sp>
    </p:spTree>
    <p:extLst>
      <p:ext uri="{BB962C8B-B14F-4D97-AF65-F5344CB8AC3E}">
        <p14:creationId xmlns:p14="http://schemas.microsoft.com/office/powerpoint/2010/main" val="156718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57F09FB6-65DB-4D31-97A7-9F5DB954DFB0}" type="slidenum">
              <a:rPr lang="en-US" smtClean="0"/>
              <a:t>23</a:t>
            </a:fld>
            <a:endParaRPr lang="en-US"/>
          </a:p>
        </p:txBody>
      </p:sp>
    </p:spTree>
    <p:extLst>
      <p:ext uri="{BB962C8B-B14F-4D97-AF65-F5344CB8AC3E}">
        <p14:creationId xmlns:p14="http://schemas.microsoft.com/office/powerpoint/2010/main" val="2115404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life-climamed.eu/home"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9636A-185B-45F7-8395-AC051567D6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A4C774D5-6F8B-4DD6-A5AF-09E49A93A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7C681897-D60A-43E3-8645-56DE4D477ABA}"/>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5" name="Footer Placeholder 4">
            <a:extLst>
              <a:ext uri="{FF2B5EF4-FFF2-40B4-BE49-F238E27FC236}">
                <a16:creationId xmlns:a16="http://schemas.microsoft.com/office/drawing/2014/main" id="{79D7DD69-35DB-472D-BF5B-A897B8E84BB0}"/>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AC924F4-68F6-4979-9168-0E183960F3F7}"/>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746237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A4768-C307-4114-8237-F15417F708CD}"/>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0A48F503-2168-478E-951A-D5A8B772EC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FEBE9915-68D6-45EE-8549-8545F17B8443}"/>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5" name="Footer Placeholder 4">
            <a:extLst>
              <a:ext uri="{FF2B5EF4-FFF2-40B4-BE49-F238E27FC236}">
                <a16:creationId xmlns:a16="http://schemas.microsoft.com/office/drawing/2014/main" id="{5160BB80-98CE-4DD4-AF11-63CA92A8E28D}"/>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3957D78-321B-4271-BDB0-72C0A2B2C3BB}"/>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2483425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A4B305-8A1F-4E5B-87DE-28B9B5447D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4784778E-39A1-45B8-AA02-6B6E660EC82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08FE97D-C7FF-442C-8093-55CC0BD8899B}"/>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5" name="Footer Placeholder 4">
            <a:extLst>
              <a:ext uri="{FF2B5EF4-FFF2-40B4-BE49-F238E27FC236}">
                <a16:creationId xmlns:a16="http://schemas.microsoft.com/office/drawing/2014/main" id="{94F2A1F5-7921-44D5-911E-62C19BE9B42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E8F3C350-9ED7-4508-8C24-5928792CC81B}"/>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1299896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398324"/>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latin typeface="Cambria" panose="02040503050406030204" pitchFamily="18" charset="0"/>
                <a:ea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Cambria" panose="02040503050406030204" pitchFamily="18" charset="0"/>
                <a:ea typeface="Cambria" panose="02040503050406030204" pitchFamily="18"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Footer Placeholder 4"/>
          <p:cNvSpPr>
            <a:spLocks noGrp="1"/>
          </p:cNvSpPr>
          <p:nvPr>
            <p:ph type="ftr" sz="quarter" idx="11"/>
          </p:nvPr>
        </p:nvSpPr>
        <p:spPr>
          <a:xfrm>
            <a:off x="90516" y="6432147"/>
            <a:ext cx="3049848" cy="365125"/>
          </a:xfrm>
        </p:spPr>
        <p:txBody>
          <a:bodyPr/>
          <a:lstStyle/>
          <a:p>
            <a:r>
              <a:rPr lang="en-US" dirty="0">
                <a:latin typeface="DejaVuSans-Bold"/>
              </a:rPr>
              <a:t>ClimaMED - LIFE17 CCM/GR/000087</a:t>
            </a:r>
            <a:endParaRPr lang="el-GR"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966B17-C29E-F785-8C5C-D60AEFCA9982}"/>
              </a:ext>
            </a:extLst>
          </p:cNvPr>
          <p:cNvPicPr>
            <a:picLocks noChangeAspect="1"/>
          </p:cNvPicPr>
          <p:nvPr userDrawn="1"/>
        </p:nvPicPr>
        <p:blipFill>
          <a:blip r:embed="rId2"/>
          <a:stretch>
            <a:fillRect/>
          </a:stretch>
        </p:blipFill>
        <p:spPr>
          <a:xfrm>
            <a:off x="4607303" y="417815"/>
            <a:ext cx="2687772" cy="773824"/>
          </a:xfrm>
          <a:prstGeom prst="rect">
            <a:avLst/>
          </a:prstGeom>
        </p:spPr>
      </p:pic>
      <p:pic>
        <p:nvPicPr>
          <p:cNvPr id="11" name="Picture 10">
            <a:extLst>
              <a:ext uri="{FF2B5EF4-FFF2-40B4-BE49-F238E27FC236}">
                <a16:creationId xmlns:a16="http://schemas.microsoft.com/office/drawing/2014/main" id="{682B7DC8-7201-7A93-A287-CB9F96E55BED}"/>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a:xfrm>
            <a:off x="267627" y="248075"/>
            <a:ext cx="1146419" cy="954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9960DF3F-37A7-7CE4-A30F-3708AA1C8DE6}"/>
              </a:ext>
            </a:extLst>
          </p:cNvPr>
          <p:cNvPicPr>
            <a:picLocks noChangeAspect="1"/>
          </p:cNvPicPr>
          <p:nvPr userDrawn="1"/>
        </p:nvPicPr>
        <p:blipFill>
          <a:blip r:embed="rId4"/>
          <a:stretch>
            <a:fillRect/>
          </a:stretch>
        </p:blipFill>
        <p:spPr>
          <a:xfrm>
            <a:off x="10805097" y="274229"/>
            <a:ext cx="959785" cy="1181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9406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7" name="Picture 6">
            <a:extLst>
              <a:ext uri="{FF2B5EF4-FFF2-40B4-BE49-F238E27FC236}">
                <a16:creationId xmlns:a16="http://schemas.microsoft.com/office/drawing/2014/main" id="{EB2014A7-E1F1-583C-9844-52A8A87E88AA}"/>
              </a:ext>
            </a:extLst>
          </p:cNvPr>
          <p:cNvPicPr>
            <a:picLocks noChangeAspect="1"/>
          </p:cNvPicPr>
          <p:nvPr userDrawn="1"/>
        </p:nvPicPr>
        <p:blipFill>
          <a:blip r:embed="rId2"/>
          <a:stretch>
            <a:fillRect/>
          </a:stretch>
        </p:blipFill>
        <p:spPr>
          <a:xfrm>
            <a:off x="369792" y="243278"/>
            <a:ext cx="1864821" cy="536892"/>
          </a:xfrm>
          <a:prstGeom prst="rect">
            <a:avLst/>
          </a:prstGeom>
        </p:spPr>
      </p:pic>
      <p:sp>
        <p:nvSpPr>
          <p:cNvPr id="8" name="TextBox 7">
            <a:extLst>
              <a:ext uri="{FF2B5EF4-FFF2-40B4-BE49-F238E27FC236}">
                <a16:creationId xmlns:a16="http://schemas.microsoft.com/office/drawing/2014/main" id="{162356A5-6856-A554-2E9A-9A6D80AD84B8}"/>
              </a:ext>
            </a:extLst>
          </p:cNvPr>
          <p:cNvSpPr txBox="1"/>
          <p:nvPr userDrawn="1"/>
        </p:nvSpPr>
        <p:spPr>
          <a:xfrm>
            <a:off x="44374" y="6502111"/>
            <a:ext cx="2582057" cy="276999"/>
          </a:xfrm>
          <a:prstGeom prst="rect">
            <a:avLst/>
          </a:prstGeom>
          <a:noFill/>
        </p:spPr>
        <p:txBody>
          <a:bodyPr wrap="square" rtlCol="0">
            <a:spAutoFit/>
          </a:bodyPr>
          <a:lstStyle/>
          <a:p>
            <a:r>
              <a:rPr lang="en-US" sz="1200" dirty="0">
                <a:solidFill>
                  <a:schemeClr val="bg1"/>
                </a:solidFill>
                <a:hlinkClick r:id="rId3">
                  <a:extLst>
                    <a:ext uri="{A12FA001-AC4F-418D-AE19-62706E023703}">
                      <ahyp:hlinkClr xmlns:ahyp="http://schemas.microsoft.com/office/drawing/2018/hyperlinkcolor" xmlns="" val="tx"/>
                    </a:ext>
                  </a:extLst>
                </a:hlinkClick>
              </a:rPr>
              <a:t>https://life-climamed.eu/home</a:t>
            </a:r>
            <a:r>
              <a:rPr lang="en-US" sz="1200" dirty="0">
                <a:solidFill>
                  <a:schemeClr val="bg1"/>
                </a:solidFill>
              </a:rPr>
              <a:t> </a:t>
            </a:r>
            <a:endParaRPr lang="el-GR" sz="1200" dirty="0">
              <a:solidFill>
                <a:schemeClr val="bg1"/>
              </a:solidFill>
            </a:endParaRPr>
          </a:p>
        </p:txBody>
      </p:sp>
      <p:sp>
        <p:nvSpPr>
          <p:cNvPr id="10" name="Rectangle 9">
            <a:extLst>
              <a:ext uri="{FF2B5EF4-FFF2-40B4-BE49-F238E27FC236}">
                <a16:creationId xmlns:a16="http://schemas.microsoft.com/office/drawing/2014/main" id="{5A5E1276-BB9A-06C7-C827-FEAC8AC6EEAD}"/>
              </a:ext>
            </a:extLst>
          </p:cNvPr>
          <p:cNvSpPr/>
          <p:nvPr userDrawn="1"/>
        </p:nvSpPr>
        <p:spPr>
          <a:xfrm>
            <a:off x="3175" y="6321108"/>
            <a:ext cx="12188825" cy="5368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a:extLst>
              <a:ext uri="{FF2B5EF4-FFF2-40B4-BE49-F238E27FC236}">
                <a16:creationId xmlns:a16="http://schemas.microsoft.com/office/drawing/2014/main" id="{01C1EF8D-CC7D-BD8D-20D0-9D349D2BB86B}"/>
              </a:ext>
            </a:extLst>
          </p:cNvPr>
          <p:cNvSpPr txBox="1">
            <a:spLocks/>
          </p:cNvSpPr>
          <p:nvPr userDrawn="1"/>
        </p:nvSpPr>
        <p:spPr>
          <a:xfrm>
            <a:off x="9262994" y="6413985"/>
            <a:ext cx="2250618"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cap="none" dirty="0">
                <a:latin typeface="Bahnschrift SemiLight" panose="020B0502040204020203" pitchFamily="34" charset="0"/>
              </a:rPr>
              <a:t>www.envitech.org</a:t>
            </a:r>
            <a:endParaRPr lang="el-GR" cap="none" dirty="0">
              <a:latin typeface="Bahnschrift SemiLight" panose="020B0502040204020203" pitchFamily="34" charset="0"/>
            </a:endParaRPr>
          </a:p>
        </p:txBody>
      </p:sp>
      <p:pic>
        <p:nvPicPr>
          <p:cNvPr id="9" name="Picture 8">
            <a:extLst>
              <a:ext uri="{FF2B5EF4-FFF2-40B4-BE49-F238E27FC236}">
                <a16:creationId xmlns:a16="http://schemas.microsoft.com/office/drawing/2014/main" id="{5455D75E-E164-6218-F8D3-12DD31A4ADDB}"/>
              </a:ext>
            </a:extLst>
          </p:cNvPr>
          <p:cNvPicPr/>
          <p:nvPr userDrawn="1"/>
        </p:nvPicPr>
        <p:blipFill>
          <a:blip r:embed="rId4" cstate="hqprint">
            <a:extLst>
              <a:ext uri="{28A0092B-C50C-407E-A947-70E740481C1C}">
                <a14:useLocalDpi xmlns:a14="http://schemas.microsoft.com/office/drawing/2010/main" val="0"/>
              </a:ext>
            </a:extLst>
          </a:blip>
          <a:stretch>
            <a:fillRect/>
          </a:stretch>
        </p:blipFill>
        <p:spPr>
          <a:xfrm>
            <a:off x="11513612" y="6368968"/>
            <a:ext cx="574309" cy="437470"/>
          </a:xfrm>
          <a:prstGeom prst="rect">
            <a:avLst/>
          </a:prstGeom>
        </p:spPr>
      </p:pic>
      <p:sp>
        <p:nvSpPr>
          <p:cNvPr id="15" name="Footer Placeholder 4">
            <a:extLst>
              <a:ext uri="{FF2B5EF4-FFF2-40B4-BE49-F238E27FC236}">
                <a16:creationId xmlns:a16="http://schemas.microsoft.com/office/drawing/2014/main" id="{C1110A4D-51E7-7724-37ED-EE1479011817}"/>
              </a:ext>
            </a:extLst>
          </p:cNvPr>
          <p:cNvSpPr txBox="1">
            <a:spLocks/>
          </p:cNvSpPr>
          <p:nvPr userDrawn="1"/>
        </p:nvSpPr>
        <p:spPr>
          <a:xfrm>
            <a:off x="-148831" y="6404367"/>
            <a:ext cx="2902066"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DejaVuSans-Bold"/>
              </a:rPr>
              <a:t>ClimaMED - LIFE17 CCM/GR/000087</a:t>
            </a:r>
            <a:endParaRPr lang="el-GR" dirty="0"/>
          </a:p>
        </p:txBody>
      </p:sp>
      <p:pic>
        <p:nvPicPr>
          <p:cNvPr id="1026" name="Picture 1" descr="NEW LOGO 2010">
            <a:extLst>
              <a:ext uri="{FF2B5EF4-FFF2-40B4-BE49-F238E27FC236}">
                <a16:creationId xmlns:a16="http://schemas.microsoft.com/office/drawing/2014/main" id="{42B23590-3E69-103B-25FF-5D235B4C9846}"/>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11041912" y="6339580"/>
            <a:ext cx="421439" cy="51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976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F00A8D-62AF-4D50-A83F-11CCEA88206D}"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285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9/9/2023</a:t>
            </a:fld>
            <a:endParaRPr lang="el-G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328773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9/9/2023</a:t>
            </a:fld>
            <a:endParaRPr lang="el-G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F00A8D-62AF-4D50-A83F-11CCEA88206D}" type="slidenum">
              <a:rPr lang="el-GR" smtClean="0"/>
              <a:t>‹#›</a:t>
            </a:fld>
            <a:endParaRPr lang="el-GR"/>
          </a:p>
        </p:txBody>
      </p:sp>
      <p:pic>
        <p:nvPicPr>
          <p:cNvPr id="2" name="Picture 1">
            <a:extLst>
              <a:ext uri="{FF2B5EF4-FFF2-40B4-BE49-F238E27FC236}">
                <a16:creationId xmlns:a16="http://schemas.microsoft.com/office/drawing/2014/main" id="{4CE67041-A971-A789-5277-7F8A6ADE3E1B}"/>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a:xfrm>
            <a:off x="11212482" y="360222"/>
            <a:ext cx="768191" cy="535710"/>
          </a:xfrm>
          <a:prstGeom prst="rect">
            <a:avLst/>
          </a:prstGeom>
        </p:spPr>
      </p:pic>
    </p:spTree>
    <p:extLst>
      <p:ext uri="{BB962C8B-B14F-4D97-AF65-F5344CB8AC3E}">
        <p14:creationId xmlns:p14="http://schemas.microsoft.com/office/powerpoint/2010/main" val="571380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9/9/2023</a:t>
            </a:fld>
            <a:endParaRPr lang="el-G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1301464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9/9/2023</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1973859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fld id="{31AB5A34-DC79-4869-90D6-BB6C3CFD84EF}" type="datetimeFigureOut">
              <a:rPr lang="el-GR" smtClean="0"/>
              <a:t>9/9/2023</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5F00A8D-62AF-4D50-A83F-11CCEA88206D}" type="slidenum">
              <a:rPr lang="el-GR" smtClean="0"/>
              <a:t>‹#›</a:t>
            </a:fld>
            <a:endParaRPr lang="el-GR"/>
          </a:p>
        </p:txBody>
      </p:sp>
    </p:spTree>
    <p:extLst>
      <p:ext uri="{BB962C8B-B14F-4D97-AF65-F5344CB8AC3E}">
        <p14:creationId xmlns:p14="http://schemas.microsoft.com/office/powerpoint/2010/main" val="32356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46D3-067B-40FB-93BF-5358AAA772B6}"/>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40C814A3-704D-4810-95FA-61AF5149CF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BDB31C2F-5A33-4689-B6DA-9327AAF2F7EC}"/>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5" name="Footer Placeholder 4">
            <a:extLst>
              <a:ext uri="{FF2B5EF4-FFF2-40B4-BE49-F238E27FC236}">
                <a16:creationId xmlns:a16="http://schemas.microsoft.com/office/drawing/2014/main" id="{C91777E3-9A30-4BC8-8956-80497F8A8B1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175EC023-592D-4EBC-A58C-1A67454DCF84}"/>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2268238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9/9/2023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3120555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9/9/2023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3801997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9/9/2023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681612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A94C-1DDE-4B9E-9079-29261855DB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2FBDEB57-28D1-4A26-B552-5483194EB2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98E4D7-FED9-4B2D-A74C-C1769B3CA18C}"/>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5" name="Footer Placeholder 4">
            <a:extLst>
              <a:ext uri="{FF2B5EF4-FFF2-40B4-BE49-F238E27FC236}">
                <a16:creationId xmlns:a16="http://schemas.microsoft.com/office/drawing/2014/main" id="{E2EF6679-DD2A-44AB-B89D-1A3E201044C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BEA519F4-B976-49A5-8B35-A9FD1E50B154}"/>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308235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FABC-E385-40F2-A6C4-0C196A6B4F7F}"/>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D0E5BD3D-7396-4B1A-AA33-BD9CFD5BB8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90B460F2-E2F2-4430-9B63-EB241D4CCC7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2839320F-1EFE-4499-B924-6FE766E67698}"/>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6" name="Footer Placeholder 5">
            <a:extLst>
              <a:ext uri="{FF2B5EF4-FFF2-40B4-BE49-F238E27FC236}">
                <a16:creationId xmlns:a16="http://schemas.microsoft.com/office/drawing/2014/main" id="{9D3DAD2B-0202-4D31-BA67-F29D8BCD718D}"/>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39A170C-9192-40BF-98A7-363BCB447D40}"/>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189637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8F4E-E26B-4DB0-A9DF-AAB401351CD8}"/>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F0CECB3D-9D36-4AA8-B89F-579C6CE06C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D52E141-B46B-4955-A1EF-C9604DA8712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C9566639-400C-4E02-969F-7536A16B1F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E92863-9D35-4337-A675-8DACCEFF2F1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3A037983-1A52-4C1E-8A0B-32B0F097DD55}"/>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8" name="Footer Placeholder 7">
            <a:extLst>
              <a:ext uri="{FF2B5EF4-FFF2-40B4-BE49-F238E27FC236}">
                <a16:creationId xmlns:a16="http://schemas.microsoft.com/office/drawing/2014/main" id="{FC6E87FC-34D0-439F-BEB0-E61E07D0C7FB}"/>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2AB3B522-DE6A-4BB5-8194-07C3B157AE3F}"/>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351283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AE78B-6713-4279-B9DB-3E129ADE1F04}"/>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BF45D0D0-0752-417A-BEFA-DDB376A28605}"/>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4" name="Footer Placeholder 3">
            <a:extLst>
              <a:ext uri="{FF2B5EF4-FFF2-40B4-BE49-F238E27FC236}">
                <a16:creationId xmlns:a16="http://schemas.microsoft.com/office/drawing/2014/main" id="{339B7F42-A877-4C32-BFB8-0BBE71FAAA38}"/>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A4DAA862-BA12-4CA1-94F3-6D843F8345D4}"/>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346388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4AA5DA-399C-4543-AAEA-7A320C7DE5C8}"/>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3" name="Footer Placeholder 2">
            <a:extLst>
              <a:ext uri="{FF2B5EF4-FFF2-40B4-BE49-F238E27FC236}">
                <a16:creationId xmlns:a16="http://schemas.microsoft.com/office/drawing/2014/main" id="{A92E0748-BAF2-40DF-AE48-8B7DDA72C7DC}"/>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4E5F632E-5B1B-46F3-ADF4-29FBD493BE3E}"/>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4213893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9E1E-75F8-4858-B2B8-6A078ED13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59E7E6D3-BCFC-43FF-B50E-AE191D454F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7EA80595-5566-4F47-905A-7673F2522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588823-0266-4EEE-B202-835925C40394}"/>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6" name="Footer Placeholder 5">
            <a:extLst>
              <a:ext uri="{FF2B5EF4-FFF2-40B4-BE49-F238E27FC236}">
                <a16:creationId xmlns:a16="http://schemas.microsoft.com/office/drawing/2014/main" id="{C6186CB9-D144-4570-801B-6E9461D78EC4}"/>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EE0AF322-BB14-4A23-8568-22B32EA1C488}"/>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2465641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35A8-E9C8-4042-B7C7-795D1ED55E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E8D5C438-C6A1-43CD-9BA2-90D1AF1745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B816E278-647D-4F98-A66A-F1BD23BC5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C529A1-53A7-4023-90D2-8C73C2B7304F}"/>
              </a:ext>
            </a:extLst>
          </p:cNvPr>
          <p:cNvSpPr>
            <a:spLocks noGrp="1"/>
          </p:cNvSpPr>
          <p:nvPr>
            <p:ph type="dt" sz="half" idx="10"/>
          </p:nvPr>
        </p:nvSpPr>
        <p:spPr/>
        <p:txBody>
          <a:bodyPr/>
          <a:lstStyle/>
          <a:p>
            <a:fld id="{9F848329-3FD5-45E9-834A-5BD8DB4D6813}" type="datetimeFigureOut">
              <a:rPr lang="el-GR" smtClean="0"/>
              <a:t>9/9/2023</a:t>
            </a:fld>
            <a:endParaRPr lang="el-GR"/>
          </a:p>
        </p:txBody>
      </p:sp>
      <p:sp>
        <p:nvSpPr>
          <p:cNvPr id="6" name="Footer Placeholder 5">
            <a:extLst>
              <a:ext uri="{FF2B5EF4-FFF2-40B4-BE49-F238E27FC236}">
                <a16:creationId xmlns:a16="http://schemas.microsoft.com/office/drawing/2014/main" id="{13257364-6F5D-4232-BE7F-5B8D4270520A}"/>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94B3A058-B872-48E6-8A63-EFC5E73E19C3}"/>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1458080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life-climamed.eu/home"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C50F2-7037-45A3-A5A5-E91027783B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7AF655A0-775F-4AFD-9CA1-031507AFB3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C288A595-274D-4C53-A52D-70E5B3A90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48329-3FD5-45E9-834A-5BD8DB4D6813}" type="datetimeFigureOut">
              <a:rPr lang="el-GR" smtClean="0"/>
              <a:t>9/9/2023</a:t>
            </a:fld>
            <a:endParaRPr lang="el-GR"/>
          </a:p>
        </p:txBody>
      </p:sp>
      <p:sp>
        <p:nvSpPr>
          <p:cNvPr id="5" name="Footer Placeholder 4">
            <a:extLst>
              <a:ext uri="{FF2B5EF4-FFF2-40B4-BE49-F238E27FC236}">
                <a16:creationId xmlns:a16="http://schemas.microsoft.com/office/drawing/2014/main" id="{01432611-5A45-4E95-AE35-F5C7200056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A22DDA13-6CFA-49C3-819D-1AC2E9155C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A410FD-FD70-416D-B501-19460E02587D}" type="slidenum">
              <a:rPr lang="el-GR" smtClean="0"/>
              <a:t>‹#›</a:t>
            </a:fld>
            <a:endParaRPr lang="el-GR"/>
          </a:p>
        </p:txBody>
      </p:sp>
    </p:spTree>
    <p:extLst>
      <p:ext uri="{BB962C8B-B14F-4D97-AF65-F5344CB8AC3E}">
        <p14:creationId xmlns:p14="http://schemas.microsoft.com/office/powerpoint/2010/main" val="30363827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1A410FD-FD70-416D-B501-19460E02587D}"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4710051-0DC9-ED09-6786-70B3DB2DFF0B}"/>
              </a:ext>
            </a:extLst>
          </p:cNvPr>
          <p:cNvPicPr>
            <a:picLocks noChangeAspect="1"/>
          </p:cNvPicPr>
          <p:nvPr userDrawn="1"/>
        </p:nvPicPr>
        <p:blipFill>
          <a:blip r:embed="rId13"/>
          <a:stretch>
            <a:fillRect/>
          </a:stretch>
        </p:blipFill>
        <p:spPr>
          <a:xfrm>
            <a:off x="369792" y="243278"/>
            <a:ext cx="1864821" cy="536892"/>
          </a:xfrm>
          <a:prstGeom prst="rect">
            <a:avLst/>
          </a:prstGeom>
        </p:spPr>
      </p:pic>
      <p:sp>
        <p:nvSpPr>
          <p:cNvPr id="12" name="TextBox 11">
            <a:extLst>
              <a:ext uri="{FF2B5EF4-FFF2-40B4-BE49-F238E27FC236}">
                <a16:creationId xmlns:a16="http://schemas.microsoft.com/office/drawing/2014/main" id="{EAD64745-E23A-0D2C-65A4-62F11DCDF1E0}"/>
              </a:ext>
            </a:extLst>
          </p:cNvPr>
          <p:cNvSpPr txBox="1"/>
          <p:nvPr userDrawn="1"/>
        </p:nvSpPr>
        <p:spPr>
          <a:xfrm>
            <a:off x="44374" y="6502111"/>
            <a:ext cx="2582057" cy="276999"/>
          </a:xfrm>
          <a:prstGeom prst="rect">
            <a:avLst/>
          </a:prstGeom>
          <a:noFill/>
        </p:spPr>
        <p:txBody>
          <a:bodyPr wrap="square" rtlCol="0">
            <a:spAutoFit/>
          </a:bodyPr>
          <a:lstStyle/>
          <a:p>
            <a:r>
              <a:rPr lang="en-US" sz="1200" dirty="0">
                <a:solidFill>
                  <a:schemeClr val="bg1"/>
                </a:solidFill>
                <a:hlinkClick r:id="rId14">
                  <a:extLst>
                    <a:ext uri="{A12FA001-AC4F-418D-AE19-62706E023703}">
                      <ahyp:hlinkClr xmlns:ahyp="http://schemas.microsoft.com/office/drawing/2018/hyperlinkcolor" xmlns="" val="tx"/>
                    </a:ext>
                  </a:extLst>
                </a:hlinkClick>
              </a:rPr>
              <a:t>https://life-climamed.eu/home</a:t>
            </a:r>
            <a:r>
              <a:rPr lang="en-US" sz="1200" dirty="0">
                <a:solidFill>
                  <a:schemeClr val="bg1"/>
                </a:solidFill>
              </a:rPr>
              <a:t> </a:t>
            </a:r>
            <a:endParaRPr lang="el-GR" sz="1200" dirty="0">
              <a:solidFill>
                <a:schemeClr val="bg1"/>
              </a:solidFill>
            </a:endParaRPr>
          </a:p>
        </p:txBody>
      </p:sp>
    </p:spTree>
    <p:extLst>
      <p:ext uri="{BB962C8B-B14F-4D97-AF65-F5344CB8AC3E}">
        <p14:creationId xmlns:p14="http://schemas.microsoft.com/office/powerpoint/2010/main" val="216071308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life-climamed.eu/home"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68AC-87F1-46EF-9900-1E7DBDD38260}"/>
              </a:ext>
            </a:extLst>
          </p:cNvPr>
          <p:cNvSpPr>
            <a:spLocks noGrp="1"/>
          </p:cNvSpPr>
          <p:nvPr>
            <p:ph type="ctrTitle"/>
          </p:nvPr>
        </p:nvSpPr>
        <p:spPr>
          <a:xfrm>
            <a:off x="2571960" y="1751278"/>
            <a:ext cx="8915399" cy="2216874"/>
          </a:xfrm>
        </p:spPr>
        <p:txBody>
          <a:bodyP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rPr>
              <a:t/>
            </a:r>
            <a:br>
              <a:rPr kumimoji="0" lang="el-GR"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rPr>
            </a:br>
            <a:endParaRPr kumimoji="0" lang="el-GR" sz="2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sp>
        <p:nvSpPr>
          <p:cNvPr id="3" name="Subtitle 2">
            <a:extLst>
              <a:ext uri="{FF2B5EF4-FFF2-40B4-BE49-F238E27FC236}">
                <a16:creationId xmlns:a16="http://schemas.microsoft.com/office/drawing/2014/main" id="{7873D27E-DD8D-453A-8454-9C48BA1EEC92}"/>
              </a:ext>
            </a:extLst>
          </p:cNvPr>
          <p:cNvSpPr>
            <a:spLocks noGrp="1"/>
          </p:cNvSpPr>
          <p:nvPr>
            <p:ph type="subTitle" idx="1"/>
          </p:nvPr>
        </p:nvSpPr>
        <p:spPr>
          <a:xfrm>
            <a:off x="9207544" y="5548004"/>
            <a:ext cx="2984456" cy="954107"/>
          </a:xfrm>
        </p:spPr>
        <p:txBody>
          <a:bodyPr>
            <a:normAutofit/>
          </a:bodyPr>
          <a:lstStyle/>
          <a:p>
            <a:pPr algn="r">
              <a:spcBef>
                <a:spcPts val="0"/>
              </a:spcBef>
            </a:pPr>
            <a:r>
              <a:rPr lang="en-US" sz="1400" b="1" dirty="0">
                <a:solidFill>
                  <a:srgbClr val="00B050"/>
                </a:solidFill>
                <a:latin typeface="Cambria" panose="02040503050406030204" pitchFamily="18" charset="0"/>
                <a:ea typeface="Cambria" panose="02040503050406030204" pitchFamily="18" charset="0"/>
              </a:rPr>
              <a:t> </a:t>
            </a:r>
          </a:p>
          <a:p>
            <a:pPr algn="r">
              <a:spcBef>
                <a:spcPts val="0"/>
              </a:spcBef>
            </a:pPr>
            <a:r>
              <a:rPr lang="en-US" sz="2000" dirty="0">
                <a:latin typeface="Cambria" panose="02040503050406030204" pitchFamily="18" charset="0"/>
                <a:ea typeface="Cambria" panose="02040503050406030204" pitchFamily="18" charset="0"/>
              </a:rPr>
              <a:t> </a:t>
            </a:r>
            <a:endParaRPr lang="el-GR" sz="2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120558A-3E93-458F-8EDA-90A2F6A0ED5F}"/>
              </a:ext>
            </a:extLst>
          </p:cNvPr>
          <p:cNvSpPr txBox="1"/>
          <p:nvPr/>
        </p:nvSpPr>
        <p:spPr>
          <a:xfrm>
            <a:off x="44374" y="6502111"/>
            <a:ext cx="2582057" cy="276999"/>
          </a:xfrm>
          <a:prstGeom prst="rect">
            <a:avLst/>
          </a:prstGeom>
          <a:noFill/>
        </p:spPr>
        <p:txBody>
          <a:bodyPr wrap="square" rtlCol="0">
            <a:spAutoFit/>
          </a:bodyPr>
          <a:lstStyle/>
          <a:p>
            <a:r>
              <a:rPr lang="en-US" sz="1200" dirty="0">
                <a:solidFill>
                  <a:schemeClr val="bg1"/>
                </a:solidFill>
                <a:hlinkClick r:id="rId2">
                  <a:extLst>
                    <a:ext uri="{A12FA001-AC4F-418D-AE19-62706E023703}">
                      <ahyp:hlinkClr xmlns:ahyp="http://schemas.microsoft.com/office/drawing/2018/hyperlinkcolor" xmlns="" val="tx"/>
                    </a:ext>
                  </a:extLst>
                </a:hlinkClick>
              </a:rPr>
              <a:t>https://life-climamed.eu/home</a:t>
            </a:r>
            <a:r>
              <a:rPr lang="en-US" sz="1200" dirty="0">
                <a:solidFill>
                  <a:schemeClr val="bg1"/>
                </a:solidFill>
              </a:rPr>
              <a:t> </a:t>
            </a:r>
            <a:endParaRPr lang="el-GR" sz="1200" dirty="0">
              <a:solidFill>
                <a:schemeClr val="bg1"/>
              </a:solidFill>
            </a:endParaRPr>
          </a:p>
        </p:txBody>
      </p:sp>
      <p:sp>
        <p:nvSpPr>
          <p:cNvPr id="10" name="TextBox 9">
            <a:extLst>
              <a:ext uri="{FF2B5EF4-FFF2-40B4-BE49-F238E27FC236}">
                <a16:creationId xmlns:a16="http://schemas.microsoft.com/office/drawing/2014/main" id="{17EEBB8B-AE4A-D4DC-8CF7-6B98C4474F9D}"/>
              </a:ext>
            </a:extLst>
          </p:cNvPr>
          <p:cNvSpPr txBox="1"/>
          <p:nvPr/>
        </p:nvSpPr>
        <p:spPr>
          <a:xfrm>
            <a:off x="3112982" y="4624674"/>
            <a:ext cx="6094562" cy="923330"/>
          </a:xfrm>
          <a:prstGeom prst="rect">
            <a:avLst/>
          </a:prstGeom>
          <a:noFill/>
        </p:spPr>
        <p:txBody>
          <a:bodyPr wrap="square">
            <a:spAutoFit/>
          </a:bodyPr>
          <a:lstStyle/>
          <a:p>
            <a:pPr algn="ct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Innovative technologies for climate change mitigation by Mediterranean agricultural sector</a:t>
            </a:r>
            <a:r>
              <a:rPr kumimoji="0" lang="el-GR"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Clima</a:t>
            </a: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MED</a:t>
            </a:r>
            <a:r>
              <a:rPr kumimoji="0" lang="el-GR"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r>
            <a:br>
              <a:rPr kumimoji="0" lang="el-GR"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LIFE17 CCM/GR/000087 </a:t>
            </a:r>
            <a:endParaRPr lang="en-US" dirty="0"/>
          </a:p>
        </p:txBody>
      </p:sp>
      <p:sp>
        <p:nvSpPr>
          <p:cNvPr id="12" name="TextBox 11">
            <a:extLst>
              <a:ext uri="{FF2B5EF4-FFF2-40B4-BE49-F238E27FC236}">
                <a16:creationId xmlns:a16="http://schemas.microsoft.com/office/drawing/2014/main" id="{28086B80-77B2-0841-877D-3518C0014567}"/>
              </a:ext>
            </a:extLst>
          </p:cNvPr>
          <p:cNvSpPr txBox="1"/>
          <p:nvPr/>
        </p:nvSpPr>
        <p:spPr>
          <a:xfrm>
            <a:off x="3048719" y="2037824"/>
            <a:ext cx="6094562" cy="1200329"/>
          </a:xfrm>
          <a:prstGeom prst="rect">
            <a:avLst/>
          </a:prstGeom>
          <a:noFill/>
        </p:spPr>
        <p:txBody>
          <a:bodyPr wrap="square">
            <a:spAutoFit/>
          </a:bodyPr>
          <a:lstStyle/>
          <a:p>
            <a:pPr algn="ctr"/>
            <a:r>
              <a:rPr kumimoji="0" lang="en-US"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rPr>
              <a:t>Sustainable Agriculture Practices</a:t>
            </a:r>
            <a:r>
              <a:rPr kumimoji="0" lang="el-GR"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endParaRPr lang="en-US" sz="3600" dirty="0"/>
          </a:p>
        </p:txBody>
      </p:sp>
    </p:spTree>
    <p:extLst>
      <p:ext uri="{BB962C8B-B14F-4D97-AF65-F5344CB8AC3E}">
        <p14:creationId xmlns:p14="http://schemas.microsoft.com/office/powerpoint/2010/main" val="436235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6E04C5-B7EF-4736-A2EF-D162A56F1CD7}"/>
              </a:ext>
            </a:extLst>
          </p:cNvPr>
          <p:cNvSpPr>
            <a:spLocks noGrp="1"/>
          </p:cNvSpPr>
          <p:nvPr>
            <p:ph type="title"/>
          </p:nvPr>
        </p:nvSpPr>
        <p:spPr/>
        <p:txBody>
          <a:bodyPr>
            <a:normAutofit/>
          </a:bodyPr>
          <a:lstStyle/>
          <a:p>
            <a:pPr algn="ctr"/>
            <a:r>
              <a:rPr lang="en-US" sz="4400" dirty="0"/>
              <a:t>Integrated Pest Management (</a:t>
            </a:r>
            <a:r>
              <a:rPr lang="en-US" sz="4400" dirty="0" err="1"/>
              <a:t>IPM</a:t>
            </a:r>
            <a:r>
              <a:rPr lang="en-US" sz="4400" dirty="0"/>
              <a:t>)</a:t>
            </a:r>
          </a:p>
        </p:txBody>
      </p:sp>
      <p:sp>
        <p:nvSpPr>
          <p:cNvPr id="3" name="Θέση περιεχομένου 2">
            <a:extLst>
              <a:ext uri="{FF2B5EF4-FFF2-40B4-BE49-F238E27FC236}">
                <a16:creationId xmlns:a16="http://schemas.microsoft.com/office/drawing/2014/main" id="{4E955B49-B7D3-44CE-932D-AC8B65FFFC48}"/>
              </a:ext>
            </a:extLst>
          </p:cNvPr>
          <p:cNvSpPr>
            <a:spLocks noGrp="1"/>
          </p:cNvSpPr>
          <p:nvPr>
            <p:ph idx="1"/>
          </p:nvPr>
        </p:nvSpPr>
        <p:spPr/>
        <p:txBody>
          <a:bodyPr>
            <a:normAutofit/>
          </a:bodyPr>
          <a:lstStyle/>
          <a:p>
            <a:pPr marL="0" indent="0">
              <a:lnSpc>
                <a:spcPct val="120000"/>
              </a:lnSpc>
              <a:buNone/>
            </a:pPr>
            <a:r>
              <a:rPr lang="en-US" dirty="0" smtClean="0"/>
              <a:t>Prevention </a:t>
            </a:r>
            <a:r>
              <a:rPr lang="en-US" dirty="0"/>
              <a:t>measures include:</a:t>
            </a:r>
          </a:p>
          <a:p>
            <a:pPr marL="449263" indent="-449263">
              <a:lnSpc>
                <a:spcPct val="120000"/>
              </a:lnSpc>
              <a:spcBef>
                <a:spcPts val="0"/>
              </a:spcBef>
              <a:buFont typeface="Wingdings" panose="05000000000000000000" pitchFamily="2" charset="2"/>
              <a:buChar char="q"/>
            </a:pPr>
            <a:r>
              <a:rPr lang="en-US" dirty="0"/>
              <a:t>Cultivation of resistant/ tolerant varieties</a:t>
            </a:r>
          </a:p>
          <a:p>
            <a:pPr marL="449263" indent="-449263">
              <a:lnSpc>
                <a:spcPct val="120000"/>
              </a:lnSpc>
              <a:spcBef>
                <a:spcPts val="0"/>
              </a:spcBef>
              <a:buFont typeface="Wingdings" panose="05000000000000000000" pitchFamily="2" charset="2"/>
              <a:buChar char="q"/>
            </a:pPr>
            <a:r>
              <a:rPr lang="en-US" dirty="0"/>
              <a:t>Balanced nutrient and irrigation applications </a:t>
            </a:r>
          </a:p>
          <a:p>
            <a:pPr marL="449263" indent="-449263">
              <a:lnSpc>
                <a:spcPct val="120000"/>
              </a:lnSpc>
              <a:spcBef>
                <a:spcPts val="0"/>
              </a:spcBef>
              <a:buFont typeface="Wingdings" panose="05000000000000000000" pitchFamily="2" charset="2"/>
              <a:buChar char="q"/>
            </a:pPr>
            <a:r>
              <a:rPr lang="en-US" dirty="0"/>
              <a:t>Hygiene measures to avoid spreading the diseases</a:t>
            </a:r>
          </a:p>
          <a:p>
            <a:pPr marL="449263" indent="-449263">
              <a:lnSpc>
                <a:spcPct val="120000"/>
              </a:lnSpc>
              <a:spcBef>
                <a:spcPts val="0"/>
              </a:spcBef>
              <a:buFont typeface="Wingdings" panose="05000000000000000000" pitchFamily="2" charset="2"/>
              <a:buChar char="q"/>
            </a:pPr>
            <a:r>
              <a:rPr lang="en-US" dirty="0"/>
              <a:t>Choice of planting dates and distances</a:t>
            </a:r>
          </a:p>
          <a:p>
            <a:pPr marL="449263" indent="-449263">
              <a:lnSpc>
                <a:spcPct val="120000"/>
              </a:lnSpc>
              <a:spcBef>
                <a:spcPts val="0"/>
              </a:spcBef>
              <a:buFont typeface="Wingdings" panose="05000000000000000000" pitchFamily="2" charset="2"/>
              <a:buChar char="q"/>
            </a:pPr>
            <a:r>
              <a:rPr lang="en-US" dirty="0"/>
              <a:t>Plant only certified planting material, free from pest and diseases</a:t>
            </a:r>
          </a:p>
          <a:p>
            <a:pPr marL="449263" indent="-449263">
              <a:lnSpc>
                <a:spcPct val="120000"/>
              </a:lnSpc>
              <a:spcBef>
                <a:spcPts val="0"/>
              </a:spcBef>
              <a:buFont typeface="Wingdings" panose="05000000000000000000" pitchFamily="2" charset="2"/>
              <a:buChar char="q"/>
            </a:pPr>
            <a:r>
              <a:rPr lang="en-US" dirty="0"/>
              <a:t>Weed control </a:t>
            </a:r>
          </a:p>
          <a:p>
            <a:pPr marL="449263" indent="-449263">
              <a:lnSpc>
                <a:spcPct val="120000"/>
              </a:lnSpc>
              <a:spcBef>
                <a:spcPts val="0"/>
              </a:spcBef>
              <a:buFont typeface="Wingdings" panose="05000000000000000000" pitchFamily="2" charset="2"/>
              <a:buChar char="q"/>
            </a:pPr>
            <a:r>
              <a:rPr lang="en-US" dirty="0"/>
              <a:t>Use of plant traps </a:t>
            </a:r>
          </a:p>
          <a:p>
            <a:pPr marL="449263" indent="-449263">
              <a:lnSpc>
                <a:spcPct val="120000"/>
              </a:lnSpc>
              <a:spcBef>
                <a:spcPts val="0"/>
              </a:spcBef>
              <a:buFont typeface="Wingdings" panose="05000000000000000000" pitchFamily="2" charset="2"/>
              <a:buChar char="q"/>
            </a:pPr>
            <a:r>
              <a:rPr lang="en-US" dirty="0"/>
              <a:t>Crop rotation </a:t>
            </a:r>
          </a:p>
          <a:p>
            <a:endParaRPr lang="en-US" dirty="0"/>
          </a:p>
        </p:txBody>
      </p:sp>
      <p:pic>
        <p:nvPicPr>
          <p:cNvPr id="4" name="Picture 3">
            <a:extLst>
              <a:ext uri="{FF2B5EF4-FFF2-40B4-BE49-F238E27FC236}">
                <a16:creationId xmlns:a16="http://schemas.microsoft.com/office/drawing/2014/main" id="{5B64FA59-2E9C-4C9C-B728-6A4D4C3A99F6}"/>
              </a:ext>
            </a:extLst>
          </p:cNvPr>
          <p:cNvPicPr>
            <a:picLocks noChangeAspect="1"/>
          </p:cNvPicPr>
          <p:nvPr/>
        </p:nvPicPr>
        <p:blipFill>
          <a:blip r:embed="rId2"/>
          <a:stretch>
            <a:fillRect/>
          </a:stretch>
        </p:blipFill>
        <p:spPr>
          <a:xfrm>
            <a:off x="8735949" y="2125133"/>
            <a:ext cx="2724389" cy="1532468"/>
          </a:xfrm>
          <a:prstGeom prst="rect">
            <a:avLst/>
          </a:prstGeom>
        </p:spPr>
      </p:pic>
    </p:spTree>
    <p:extLst>
      <p:ext uri="{BB962C8B-B14F-4D97-AF65-F5344CB8AC3E}">
        <p14:creationId xmlns:p14="http://schemas.microsoft.com/office/powerpoint/2010/main" val="2370466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B424AA-C560-4590-9AF6-C12F6507DEBE}"/>
              </a:ext>
            </a:extLst>
          </p:cNvPr>
          <p:cNvSpPr>
            <a:spLocks noGrp="1"/>
          </p:cNvSpPr>
          <p:nvPr>
            <p:ph type="title"/>
          </p:nvPr>
        </p:nvSpPr>
        <p:spPr/>
        <p:txBody>
          <a:bodyPr/>
          <a:lstStyle/>
          <a:p>
            <a:pPr algn="ctr"/>
            <a:r>
              <a:rPr lang="en-US" dirty="0"/>
              <a:t>Reduced or no-tillage </a:t>
            </a:r>
          </a:p>
        </p:txBody>
      </p:sp>
      <p:sp>
        <p:nvSpPr>
          <p:cNvPr id="3" name="Θέση περιεχομένου 2">
            <a:extLst>
              <a:ext uri="{FF2B5EF4-FFF2-40B4-BE49-F238E27FC236}">
                <a16:creationId xmlns:a16="http://schemas.microsoft.com/office/drawing/2014/main" id="{C3EF0785-EB89-4159-B216-AC1FE065A888}"/>
              </a:ext>
            </a:extLst>
          </p:cNvPr>
          <p:cNvSpPr>
            <a:spLocks noGrp="1"/>
          </p:cNvSpPr>
          <p:nvPr>
            <p:ph idx="1"/>
          </p:nvPr>
        </p:nvSpPr>
        <p:spPr>
          <a:xfrm>
            <a:off x="1097280" y="1895893"/>
            <a:ext cx="10058400" cy="4023360"/>
          </a:xfrm>
        </p:spPr>
        <p:txBody>
          <a:bodyPr>
            <a:normAutofit/>
          </a:bodyPr>
          <a:lstStyle/>
          <a:p>
            <a:pPr marL="355600" indent="-261938" algn="just">
              <a:buFont typeface="Wingdings" panose="05000000000000000000" pitchFamily="2" charset="2"/>
              <a:buChar char="q"/>
            </a:pPr>
            <a:r>
              <a:rPr lang="en-US" sz="1800" dirty="0"/>
              <a:t>The practice of minimizing or eliminating soil distribution, maintaining the natural soil structure. Crop residues and stable remain and soil compaction from heavy machineries is avoided.</a:t>
            </a:r>
          </a:p>
          <a:p>
            <a:pPr marL="355600" indent="-261938" algn="just">
              <a:buFont typeface="Wingdings" panose="05000000000000000000" pitchFamily="2" charset="2"/>
              <a:buChar char="q"/>
            </a:pPr>
            <a:r>
              <a:rPr lang="en-US" sz="1800" dirty="0"/>
              <a:t> The moisture and reduced temperature on the soil surface favors the biodiversity of insects. It has also the benefits of reduced erosion and the possibility to sequester carbon.</a:t>
            </a:r>
          </a:p>
          <a:p>
            <a:pPr marL="355600" indent="-261938" algn="just">
              <a:buFont typeface="Wingdings" panose="05000000000000000000" pitchFamily="2" charset="2"/>
              <a:buChar char="q"/>
            </a:pPr>
            <a:r>
              <a:rPr lang="en-US" sz="1800" dirty="0"/>
              <a:t>Reduced tillage is especially important for Mediterranean region, where soil erosion due to heavy rains is observed. In the event of reduced precipitation, no-tillage or reduced tillage can be beneficial for the plant physiology, but proper weed management is required to minimize competition among plants</a:t>
            </a:r>
          </a:p>
          <a:p>
            <a:pPr marL="93662" indent="0" algn="just">
              <a:buNone/>
            </a:pPr>
            <a:r>
              <a:rPr lang="en-US" sz="1800" dirty="0"/>
              <a:t> </a:t>
            </a:r>
          </a:p>
          <a:p>
            <a:pPr algn="just"/>
            <a:endParaRPr lang="en-US" sz="1800" dirty="0"/>
          </a:p>
        </p:txBody>
      </p:sp>
      <p:pic>
        <p:nvPicPr>
          <p:cNvPr id="4" name="Εικόνα 3">
            <a:extLst>
              <a:ext uri="{FF2B5EF4-FFF2-40B4-BE49-F238E27FC236}">
                <a16:creationId xmlns:a16="http://schemas.microsoft.com/office/drawing/2014/main" id="{1B314471-F282-48A7-824C-5C9B70F73BD1}"/>
              </a:ext>
            </a:extLst>
          </p:cNvPr>
          <p:cNvPicPr>
            <a:picLocks noChangeAspect="1"/>
          </p:cNvPicPr>
          <p:nvPr/>
        </p:nvPicPr>
        <p:blipFill rotWithShape="1">
          <a:blip r:embed="rId2"/>
          <a:srcRect l="5042" t="42118" r="3758" b="-2006"/>
          <a:stretch/>
        </p:blipFill>
        <p:spPr>
          <a:xfrm>
            <a:off x="1986723" y="4269093"/>
            <a:ext cx="8398934" cy="2312660"/>
          </a:xfrm>
          <a:prstGeom prst="rect">
            <a:avLst/>
          </a:prstGeom>
        </p:spPr>
      </p:pic>
    </p:spTree>
    <p:extLst>
      <p:ext uri="{BB962C8B-B14F-4D97-AF65-F5344CB8AC3E}">
        <p14:creationId xmlns:p14="http://schemas.microsoft.com/office/powerpoint/2010/main" val="1138214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B424AA-C560-4590-9AF6-C12F6507DEBE}"/>
              </a:ext>
            </a:extLst>
          </p:cNvPr>
          <p:cNvSpPr>
            <a:spLocks noGrp="1"/>
          </p:cNvSpPr>
          <p:nvPr>
            <p:ph type="title"/>
          </p:nvPr>
        </p:nvSpPr>
        <p:spPr/>
        <p:txBody>
          <a:bodyPr>
            <a:normAutofit/>
          </a:bodyPr>
          <a:lstStyle/>
          <a:p>
            <a:pPr algn="ctr"/>
            <a:r>
              <a:rPr lang="en-US" sz="4400" dirty="0"/>
              <a:t>Reduced or no-tillage </a:t>
            </a:r>
          </a:p>
        </p:txBody>
      </p:sp>
      <p:sp>
        <p:nvSpPr>
          <p:cNvPr id="3" name="Θέση περιεχομένου 2">
            <a:extLst>
              <a:ext uri="{FF2B5EF4-FFF2-40B4-BE49-F238E27FC236}">
                <a16:creationId xmlns:a16="http://schemas.microsoft.com/office/drawing/2014/main" id="{C3EF0785-EB89-4159-B216-AC1FE065A888}"/>
              </a:ext>
            </a:extLst>
          </p:cNvPr>
          <p:cNvSpPr>
            <a:spLocks noGrp="1"/>
          </p:cNvSpPr>
          <p:nvPr>
            <p:ph idx="1"/>
          </p:nvPr>
        </p:nvSpPr>
        <p:spPr>
          <a:xfrm>
            <a:off x="1097280" y="1895893"/>
            <a:ext cx="10058400" cy="4023360"/>
          </a:xfrm>
        </p:spPr>
        <p:txBody>
          <a:bodyPr/>
          <a:lstStyle/>
          <a:p>
            <a:pPr marL="355600" indent="-261938" algn="just">
              <a:buFont typeface="Wingdings" panose="05000000000000000000" pitchFamily="2" charset="2"/>
              <a:buChar char="q"/>
            </a:pPr>
            <a:r>
              <a:rPr lang="en-US" dirty="0"/>
              <a:t>The practice of minimizing or eliminating soil distribution, maintaining the natural soil structure. </a:t>
            </a:r>
            <a:endParaRPr lang="en-US" dirty="0" smtClean="0"/>
          </a:p>
          <a:p>
            <a:pPr marL="355600" indent="-261938" algn="just">
              <a:buFont typeface="Wingdings" panose="05000000000000000000" pitchFamily="2" charset="2"/>
              <a:buChar char="q"/>
            </a:pPr>
            <a:r>
              <a:rPr lang="en-US" dirty="0" smtClean="0"/>
              <a:t>Crop </a:t>
            </a:r>
            <a:r>
              <a:rPr lang="en-US" dirty="0"/>
              <a:t>residues and stable remain and soil compaction from heavy machineries is avoided</a:t>
            </a:r>
            <a:r>
              <a:rPr lang="en-US" dirty="0" smtClean="0"/>
              <a:t>.</a:t>
            </a:r>
          </a:p>
          <a:p>
            <a:pPr marL="355600" indent="-261938" algn="just">
              <a:buFont typeface="Wingdings" panose="05000000000000000000" pitchFamily="2" charset="2"/>
              <a:buChar char="q"/>
            </a:pPr>
            <a:r>
              <a:rPr lang="en-US" dirty="0" smtClean="0"/>
              <a:t> </a:t>
            </a:r>
            <a:r>
              <a:rPr lang="en-US" dirty="0"/>
              <a:t>The moisture and reduced temperature on the soil surface favors the biodiversity of insects. It has also the benefits of reduced erosion and the possibility to sequester carbon. </a:t>
            </a:r>
          </a:p>
          <a:p>
            <a:pPr algn="just"/>
            <a:endParaRPr lang="en-US" dirty="0"/>
          </a:p>
        </p:txBody>
      </p:sp>
      <p:pic>
        <p:nvPicPr>
          <p:cNvPr id="4" name="Εικόνα 3">
            <a:extLst>
              <a:ext uri="{FF2B5EF4-FFF2-40B4-BE49-F238E27FC236}">
                <a16:creationId xmlns:a16="http://schemas.microsoft.com/office/drawing/2014/main" id="{1B314471-F282-48A7-824C-5C9B70F73BD1}"/>
              </a:ext>
            </a:extLst>
          </p:cNvPr>
          <p:cNvPicPr>
            <a:picLocks noChangeAspect="1"/>
          </p:cNvPicPr>
          <p:nvPr/>
        </p:nvPicPr>
        <p:blipFill rotWithShape="1">
          <a:blip r:embed="rId2"/>
          <a:srcRect l="5042" t="42118" r="3758" b="-2006"/>
          <a:stretch/>
        </p:blipFill>
        <p:spPr>
          <a:xfrm>
            <a:off x="2006601" y="3811899"/>
            <a:ext cx="8398934" cy="2312660"/>
          </a:xfrm>
          <a:prstGeom prst="rect">
            <a:avLst/>
          </a:prstGeom>
        </p:spPr>
      </p:pic>
      <p:graphicFrame>
        <p:nvGraphicFramePr>
          <p:cNvPr id="5" name="Πίνακας 5">
            <a:extLst>
              <a:ext uri="{FF2B5EF4-FFF2-40B4-BE49-F238E27FC236}">
                <a16:creationId xmlns:a16="http://schemas.microsoft.com/office/drawing/2014/main" id="{39B6F592-AA0C-415E-8DB8-DD9DA540EB42}"/>
              </a:ext>
            </a:extLst>
          </p:cNvPr>
          <p:cNvGraphicFramePr>
            <a:graphicFrameLocks/>
          </p:cNvGraphicFramePr>
          <p:nvPr>
            <p:extLst>
              <p:ext uri="{D42A27DB-BD31-4B8C-83A1-F6EECF244321}">
                <p14:modId xmlns:p14="http://schemas.microsoft.com/office/powerpoint/2010/main" val="1226706223"/>
              </p:ext>
            </p:extLst>
          </p:nvPr>
        </p:nvGraphicFramePr>
        <p:xfrm>
          <a:off x="679544" y="1746701"/>
          <a:ext cx="11053048" cy="4490720"/>
        </p:xfrm>
        <a:graphic>
          <a:graphicData uri="http://schemas.openxmlformats.org/drawingml/2006/table">
            <a:tbl>
              <a:tblPr firstRow="1" bandRow="1">
                <a:tableStyleId>{7DF18680-E054-41AD-8BC1-D1AEF772440D}</a:tableStyleId>
              </a:tblPr>
              <a:tblGrid>
                <a:gridCol w="2236911">
                  <a:extLst>
                    <a:ext uri="{9D8B030D-6E8A-4147-A177-3AD203B41FA5}">
                      <a16:colId xmlns:a16="http://schemas.microsoft.com/office/drawing/2014/main" val="2992392910"/>
                    </a:ext>
                  </a:extLst>
                </a:gridCol>
                <a:gridCol w="3551118">
                  <a:extLst>
                    <a:ext uri="{9D8B030D-6E8A-4147-A177-3AD203B41FA5}">
                      <a16:colId xmlns:a16="http://schemas.microsoft.com/office/drawing/2014/main" val="4030679841"/>
                    </a:ext>
                  </a:extLst>
                </a:gridCol>
                <a:gridCol w="2685448">
                  <a:extLst>
                    <a:ext uri="{9D8B030D-6E8A-4147-A177-3AD203B41FA5}">
                      <a16:colId xmlns:a16="http://schemas.microsoft.com/office/drawing/2014/main" val="4173915443"/>
                    </a:ext>
                  </a:extLst>
                </a:gridCol>
                <a:gridCol w="2579571">
                  <a:extLst>
                    <a:ext uri="{9D8B030D-6E8A-4147-A177-3AD203B41FA5}">
                      <a16:colId xmlns:a16="http://schemas.microsoft.com/office/drawing/2014/main" val="3399798457"/>
                    </a:ext>
                  </a:extLst>
                </a:gridCol>
              </a:tblGrid>
              <a:tr h="370840">
                <a:tc>
                  <a:txBody>
                    <a:bodyPr/>
                    <a:lstStyle/>
                    <a:p>
                      <a:pPr algn="ctr"/>
                      <a:endParaRPr lang="en-US" dirty="0">
                        <a:latin typeface="Cambria" panose="02040503050406030204" pitchFamily="18" charset="0"/>
                        <a:ea typeface="Cambria" panose="02040503050406030204" pitchFamily="18" charset="0"/>
                      </a:endParaRPr>
                    </a:p>
                  </a:txBody>
                  <a:tcPr/>
                </a:tc>
                <a:tc>
                  <a:txBody>
                    <a:bodyPr/>
                    <a:lstStyle/>
                    <a:p>
                      <a:pPr algn="ctr"/>
                      <a:r>
                        <a:rPr lang="en-US" dirty="0">
                          <a:latin typeface="Cambria" panose="02040503050406030204" pitchFamily="18" charset="0"/>
                          <a:ea typeface="Cambria" panose="02040503050406030204" pitchFamily="18" charset="0"/>
                        </a:rPr>
                        <a:t>Conventional Tillage </a:t>
                      </a:r>
                    </a:p>
                  </a:txBody>
                  <a:tcPr/>
                </a:tc>
                <a:tc>
                  <a:txBody>
                    <a:bodyPr/>
                    <a:lstStyle/>
                    <a:p>
                      <a:pPr algn="ctr"/>
                      <a:r>
                        <a:rPr lang="en-US" dirty="0">
                          <a:latin typeface="Cambria" panose="02040503050406030204" pitchFamily="18" charset="0"/>
                          <a:ea typeface="Cambria" panose="02040503050406030204" pitchFamily="18" charset="0"/>
                        </a:rPr>
                        <a:t>Reduced Tillage</a:t>
                      </a:r>
                    </a:p>
                  </a:txBody>
                  <a:tcPr/>
                </a:tc>
                <a:tc>
                  <a:txBody>
                    <a:bodyPr/>
                    <a:lstStyle/>
                    <a:p>
                      <a:pPr algn="ctr"/>
                      <a:r>
                        <a:rPr lang="en-US" dirty="0">
                          <a:latin typeface="Cambria" panose="02040503050406030204" pitchFamily="18" charset="0"/>
                          <a:ea typeface="Cambria" panose="02040503050406030204" pitchFamily="18" charset="0"/>
                        </a:rPr>
                        <a:t>No tillage</a:t>
                      </a:r>
                    </a:p>
                  </a:txBody>
                  <a:tcPr/>
                </a:tc>
                <a:extLst>
                  <a:ext uri="{0D108BD9-81ED-4DB2-BD59-A6C34878D82A}">
                    <a16:rowId xmlns:a16="http://schemas.microsoft.com/office/drawing/2014/main" val="3933741279"/>
                  </a:ext>
                </a:extLst>
              </a:tr>
              <a:tr h="370840">
                <a:tc>
                  <a:txBody>
                    <a:bodyPr/>
                    <a:lstStyle/>
                    <a:p>
                      <a:pPr algn="l"/>
                      <a:r>
                        <a:rPr lang="en-US" sz="1600" b="1" dirty="0">
                          <a:latin typeface="Cambria" panose="02040503050406030204" pitchFamily="18" charset="0"/>
                          <a:ea typeface="Cambria" panose="02040503050406030204" pitchFamily="18" charset="0"/>
                        </a:rPr>
                        <a:t>Practice</a:t>
                      </a:r>
                    </a:p>
                  </a:txBody>
                  <a:tcPr/>
                </a:tc>
                <a:tc>
                  <a:txBody>
                    <a:bodyPr/>
                    <a:lstStyle/>
                    <a:p>
                      <a:pPr algn="ctr"/>
                      <a:r>
                        <a:rPr lang="en-US" sz="1400" dirty="0">
                          <a:latin typeface="Cambria" panose="02040503050406030204" pitchFamily="18" charset="0"/>
                          <a:ea typeface="Cambria" panose="02040503050406030204" pitchFamily="18" charset="0"/>
                        </a:rPr>
                        <a:t>Extensive mechanical disturbance of the soil using tools like plows, harrows, and cultivators.</a:t>
                      </a:r>
                    </a:p>
                  </a:txBody>
                  <a:tcPr/>
                </a:tc>
                <a:tc>
                  <a:txBody>
                    <a:bodyPr/>
                    <a:lstStyle/>
                    <a:p>
                      <a:pPr algn="ctr"/>
                      <a:r>
                        <a:rPr lang="en-US" sz="1400" dirty="0">
                          <a:latin typeface="Cambria" panose="02040503050406030204" pitchFamily="18" charset="0"/>
                          <a:ea typeface="Cambria" panose="02040503050406030204" pitchFamily="18" charset="0"/>
                        </a:rPr>
                        <a:t>Minimal mechanical disturbance of the soil. Only a narrow strip where seeds will be planted is tilled</a:t>
                      </a:r>
                    </a:p>
                  </a:txBody>
                  <a:tcPr/>
                </a:tc>
                <a:tc>
                  <a:txBody>
                    <a:bodyPr/>
                    <a:lstStyle/>
                    <a:p>
                      <a:pPr algn="ctr"/>
                      <a:r>
                        <a:rPr lang="en-US" sz="1400" dirty="0">
                          <a:latin typeface="Cambria" panose="02040503050406030204" pitchFamily="18" charset="0"/>
                          <a:ea typeface="Cambria" panose="02040503050406030204" pitchFamily="18" charset="0"/>
                        </a:rPr>
                        <a:t>The soil is left largely undisturbed, with no tilling or plowing.</a:t>
                      </a:r>
                    </a:p>
                  </a:txBody>
                  <a:tcPr/>
                </a:tc>
                <a:extLst>
                  <a:ext uri="{0D108BD9-81ED-4DB2-BD59-A6C34878D82A}">
                    <a16:rowId xmlns:a16="http://schemas.microsoft.com/office/drawing/2014/main" val="3172948323"/>
                  </a:ext>
                </a:extLst>
              </a:tr>
              <a:tr h="370840">
                <a:tc>
                  <a:txBody>
                    <a:bodyPr/>
                    <a:lstStyle/>
                    <a:p>
                      <a:pPr algn="l"/>
                      <a:r>
                        <a:rPr lang="en-US" sz="1600" b="1" dirty="0">
                          <a:latin typeface="Cambria" panose="02040503050406030204" pitchFamily="18" charset="0"/>
                          <a:ea typeface="Cambria" panose="02040503050406030204" pitchFamily="18" charset="0"/>
                        </a:rPr>
                        <a:t>Residue Management</a:t>
                      </a:r>
                    </a:p>
                  </a:txBody>
                  <a:tcPr/>
                </a:tc>
                <a:tc>
                  <a:txBody>
                    <a:bodyPr/>
                    <a:lstStyle/>
                    <a:p>
                      <a:pPr algn="ctr"/>
                      <a:r>
                        <a:rPr lang="en-US" sz="1400" dirty="0">
                          <a:latin typeface="Cambria" panose="02040503050406030204" pitchFamily="18" charset="0"/>
                          <a:ea typeface="Cambria" panose="02040503050406030204" pitchFamily="18" charset="0"/>
                        </a:rPr>
                        <a:t>Crop residues are often mixed into the soil or buried</a:t>
                      </a:r>
                    </a:p>
                  </a:txBody>
                  <a:tcPr/>
                </a:tc>
                <a:tc>
                  <a:txBody>
                    <a:bodyPr/>
                    <a:lstStyle/>
                    <a:p>
                      <a:pPr algn="ctr"/>
                      <a:r>
                        <a:rPr lang="en-US" sz="1400" dirty="0">
                          <a:latin typeface="Cambria" panose="02040503050406030204" pitchFamily="18" charset="0"/>
                          <a:ea typeface="Cambria" panose="02040503050406030204" pitchFamily="18" charset="0"/>
                        </a:rPr>
                        <a:t>Crop residues remain on the soil surface, acting as a mulch</a:t>
                      </a:r>
                    </a:p>
                  </a:txBody>
                  <a:tcPr/>
                </a:tc>
                <a:tc>
                  <a:txBody>
                    <a:bodyPr/>
                    <a:lstStyle/>
                    <a:p>
                      <a:pPr algn="ctr"/>
                      <a:r>
                        <a:rPr lang="en-US" sz="1400" dirty="0">
                          <a:latin typeface="Cambria" panose="02040503050406030204" pitchFamily="18" charset="0"/>
                          <a:ea typeface="Cambria" panose="02040503050406030204" pitchFamily="18" charset="0"/>
                        </a:rPr>
                        <a:t>Residues remain entirely on the soil surface</a:t>
                      </a:r>
                    </a:p>
                  </a:txBody>
                  <a:tcPr/>
                </a:tc>
                <a:extLst>
                  <a:ext uri="{0D108BD9-81ED-4DB2-BD59-A6C34878D82A}">
                    <a16:rowId xmlns:a16="http://schemas.microsoft.com/office/drawing/2014/main" val="26524590"/>
                  </a:ext>
                </a:extLst>
              </a:tr>
              <a:tr h="370840">
                <a:tc>
                  <a:txBody>
                    <a:bodyPr/>
                    <a:lstStyle/>
                    <a:p>
                      <a:pPr algn="l"/>
                      <a:r>
                        <a:rPr lang="en-US" sz="1600" b="1" dirty="0">
                          <a:latin typeface="Cambria" panose="02040503050406030204" pitchFamily="18" charset="0"/>
                          <a:ea typeface="Cambria" panose="02040503050406030204" pitchFamily="18" charset="0"/>
                        </a:rPr>
                        <a:t>Erosion control</a:t>
                      </a:r>
                    </a:p>
                  </a:txBody>
                  <a:tcPr/>
                </a:tc>
                <a:tc>
                  <a:txBody>
                    <a:bodyPr/>
                    <a:lstStyle/>
                    <a:p>
                      <a:pPr algn="ctr"/>
                      <a:r>
                        <a:rPr lang="en-US" sz="1400" dirty="0">
                          <a:latin typeface="Cambria" panose="02040503050406030204" pitchFamily="18" charset="0"/>
                          <a:ea typeface="Cambria" panose="02040503050406030204" pitchFamily="18" charset="0"/>
                        </a:rPr>
                        <a:t>Very high wind and water erosion</a:t>
                      </a:r>
                    </a:p>
                  </a:txBody>
                  <a:tcPr/>
                </a:tc>
                <a:tc>
                  <a:txBody>
                    <a:bodyPr/>
                    <a:lstStyle/>
                    <a:p>
                      <a:pPr algn="ctr"/>
                      <a:r>
                        <a:rPr lang="en-US" sz="1400" dirty="0">
                          <a:latin typeface="Cambria" panose="02040503050406030204" pitchFamily="18" charset="0"/>
                          <a:ea typeface="Cambria" panose="02040503050406030204" pitchFamily="18" charset="0"/>
                        </a:rPr>
                        <a:t>Reduced risk of wind and water erosion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ambria" panose="02040503050406030204" pitchFamily="18" charset="0"/>
                          <a:ea typeface="Cambria" panose="02040503050406030204" pitchFamily="18" charset="0"/>
                        </a:rPr>
                        <a:t>Reduced risk of wind and water erosion</a:t>
                      </a:r>
                    </a:p>
                  </a:txBody>
                  <a:tcPr/>
                </a:tc>
                <a:extLst>
                  <a:ext uri="{0D108BD9-81ED-4DB2-BD59-A6C34878D82A}">
                    <a16:rowId xmlns:a16="http://schemas.microsoft.com/office/drawing/2014/main" val="1290021896"/>
                  </a:ext>
                </a:extLst>
              </a:tr>
              <a:tr h="370840">
                <a:tc>
                  <a:txBody>
                    <a:bodyPr/>
                    <a:lstStyle/>
                    <a:p>
                      <a:pPr algn="l"/>
                      <a:r>
                        <a:rPr lang="en-US" sz="1600" b="1" dirty="0">
                          <a:latin typeface="Cambria" panose="02040503050406030204" pitchFamily="18" charset="0"/>
                          <a:ea typeface="Cambria" panose="02040503050406030204" pitchFamily="18" charset="0"/>
                        </a:rPr>
                        <a:t>Soil Organic Matter</a:t>
                      </a:r>
                    </a:p>
                  </a:txBody>
                  <a:tcPr/>
                </a:tc>
                <a:tc>
                  <a:txBody>
                    <a:bodyPr/>
                    <a:lstStyle/>
                    <a:p>
                      <a:pPr algn="ctr"/>
                      <a:r>
                        <a:rPr lang="en-US" sz="1400" dirty="0">
                          <a:latin typeface="Cambria" panose="02040503050406030204" pitchFamily="18" charset="0"/>
                          <a:ea typeface="Cambria" panose="02040503050406030204" pitchFamily="18" charset="0"/>
                        </a:rPr>
                        <a:t>Low due to oxidization of organic matter</a:t>
                      </a:r>
                    </a:p>
                  </a:txBody>
                  <a:tcPr/>
                </a:tc>
                <a:tc>
                  <a:txBody>
                    <a:bodyPr/>
                    <a:lstStyle/>
                    <a:p>
                      <a:pPr algn="ctr"/>
                      <a:r>
                        <a:rPr lang="en-US" sz="1400" dirty="0">
                          <a:latin typeface="Cambria" panose="02040503050406030204" pitchFamily="18" charset="0"/>
                          <a:ea typeface="Cambria" panose="02040503050406030204" pitchFamily="18" charset="0"/>
                        </a:rPr>
                        <a:t>Build-up of Soil Organic Matter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ambria" panose="02040503050406030204" pitchFamily="18" charset="0"/>
                          <a:ea typeface="Cambria" panose="02040503050406030204" pitchFamily="18" charset="0"/>
                        </a:rPr>
                        <a:t>Build-up of Soil Organic Matter</a:t>
                      </a:r>
                    </a:p>
                    <a:p>
                      <a:pPr algn="ctr"/>
                      <a:endParaRPr lang="en-US" sz="1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097979741"/>
                  </a:ext>
                </a:extLst>
              </a:tr>
              <a:tr h="370840">
                <a:tc>
                  <a:txBody>
                    <a:bodyPr/>
                    <a:lstStyle/>
                    <a:p>
                      <a:pPr algn="l"/>
                      <a:r>
                        <a:rPr lang="en-US" sz="1600" b="1" dirty="0">
                          <a:latin typeface="Cambria" panose="02040503050406030204" pitchFamily="18" charset="0"/>
                          <a:ea typeface="Cambria" panose="02040503050406030204" pitchFamily="18" charset="0"/>
                        </a:rPr>
                        <a:t>Soil Health</a:t>
                      </a:r>
                    </a:p>
                  </a:txBody>
                  <a:tcPr/>
                </a:tc>
                <a:tc>
                  <a:txBody>
                    <a:bodyPr/>
                    <a:lstStyle/>
                    <a:p>
                      <a:pPr algn="ctr"/>
                      <a:r>
                        <a:rPr lang="en-US" sz="1400" dirty="0">
                          <a:latin typeface="Cambria" panose="02040503050406030204" pitchFamily="18" charset="0"/>
                          <a:ea typeface="Cambria" panose="02040503050406030204" pitchFamily="18" charset="0"/>
                        </a:rPr>
                        <a:t>Very poor</a:t>
                      </a:r>
                    </a:p>
                  </a:txBody>
                  <a:tcPr/>
                </a:tc>
                <a:tc>
                  <a:txBody>
                    <a:bodyPr/>
                    <a:lstStyle/>
                    <a:p>
                      <a:pPr algn="ctr"/>
                      <a:r>
                        <a:rPr lang="en-US" sz="1400" dirty="0">
                          <a:latin typeface="Cambria" panose="02040503050406030204" pitchFamily="18" charset="0"/>
                          <a:ea typeface="Cambria" panose="02040503050406030204" pitchFamily="18" charset="0"/>
                        </a:rPr>
                        <a:t>Comparatively good </a:t>
                      </a:r>
                    </a:p>
                  </a:txBody>
                  <a:tcPr/>
                </a:tc>
                <a:tc>
                  <a:txBody>
                    <a:bodyPr/>
                    <a:lstStyle/>
                    <a:p>
                      <a:pPr algn="ctr"/>
                      <a:r>
                        <a:rPr lang="en-US" sz="1400" dirty="0">
                          <a:latin typeface="Cambria" panose="02040503050406030204" pitchFamily="18" charset="0"/>
                          <a:ea typeface="Cambria" panose="02040503050406030204" pitchFamily="18" charset="0"/>
                        </a:rPr>
                        <a:t>Good, promotes microbial activity</a:t>
                      </a:r>
                    </a:p>
                  </a:txBody>
                  <a:tcPr/>
                </a:tc>
                <a:extLst>
                  <a:ext uri="{0D108BD9-81ED-4DB2-BD59-A6C34878D82A}">
                    <a16:rowId xmlns:a16="http://schemas.microsoft.com/office/drawing/2014/main" val="965214639"/>
                  </a:ext>
                </a:extLst>
              </a:tr>
              <a:tr h="370840">
                <a:tc>
                  <a:txBody>
                    <a:bodyPr/>
                    <a:lstStyle/>
                    <a:p>
                      <a:pPr algn="l"/>
                      <a:r>
                        <a:rPr lang="en-US" sz="1600" b="1" dirty="0">
                          <a:latin typeface="Cambria" panose="02040503050406030204" pitchFamily="18" charset="0"/>
                          <a:ea typeface="Cambria" panose="02040503050406030204" pitchFamily="18" charset="0"/>
                        </a:rPr>
                        <a:t>Weeds</a:t>
                      </a:r>
                    </a:p>
                  </a:txBody>
                  <a:tcPr/>
                </a:tc>
                <a:tc>
                  <a:txBody>
                    <a:bodyPr/>
                    <a:lstStyle/>
                    <a:p>
                      <a:pPr algn="ctr"/>
                      <a:r>
                        <a:rPr lang="en-US" sz="1400" dirty="0">
                          <a:latin typeface="Cambria" panose="02040503050406030204" pitchFamily="18" charset="0"/>
                          <a:ea typeface="Cambria" panose="02040503050406030204" pitchFamily="18" charset="0"/>
                        </a:rPr>
                        <a:t>Controls weeds but also bring weed seed on the surface, promoting germination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ambria" panose="02040503050406030204" pitchFamily="18" charset="0"/>
                          <a:ea typeface="Cambria" panose="02040503050406030204" pitchFamily="18" charset="0"/>
                        </a:rPr>
                        <a:t>Crop residues can suppress weed growth </a:t>
                      </a:r>
                    </a:p>
                    <a:p>
                      <a:pPr algn="ctr"/>
                      <a:endParaRPr lang="en-US" sz="1400" dirty="0">
                        <a:latin typeface="Cambria" panose="02040503050406030204" pitchFamily="18" charset="0"/>
                        <a:ea typeface="Cambria" panose="02040503050406030204" pitchFamily="18" charset="0"/>
                      </a:endParaRPr>
                    </a:p>
                  </a:txBody>
                  <a:tcPr/>
                </a:tc>
                <a:tc>
                  <a:txBody>
                    <a:bodyPr/>
                    <a:lstStyle/>
                    <a:p>
                      <a:pPr algn="ctr"/>
                      <a:r>
                        <a:rPr lang="en-US" sz="1400" dirty="0">
                          <a:latin typeface="Cambria" panose="02040503050406030204" pitchFamily="18" charset="0"/>
                          <a:ea typeface="Cambria" panose="02040503050406030204" pitchFamily="18" charset="0"/>
                        </a:rPr>
                        <a:t>Crop residues can suppress weed growth </a:t>
                      </a:r>
                    </a:p>
                  </a:txBody>
                  <a:tcPr/>
                </a:tc>
                <a:extLst>
                  <a:ext uri="{0D108BD9-81ED-4DB2-BD59-A6C34878D82A}">
                    <a16:rowId xmlns:a16="http://schemas.microsoft.com/office/drawing/2014/main" val="1919772766"/>
                  </a:ext>
                </a:extLst>
              </a:tr>
              <a:tr h="370840">
                <a:tc>
                  <a:txBody>
                    <a:bodyPr/>
                    <a:lstStyle/>
                    <a:p>
                      <a:pPr algn="l"/>
                      <a:r>
                        <a:rPr lang="en-US" sz="1600" b="1" dirty="0">
                          <a:latin typeface="Cambria" panose="02040503050406030204" pitchFamily="18" charset="0"/>
                          <a:ea typeface="Cambria" panose="02040503050406030204" pitchFamily="18" charset="0"/>
                        </a:rPr>
                        <a:t>Labor and Cost</a:t>
                      </a:r>
                    </a:p>
                  </a:txBody>
                  <a:tcPr/>
                </a:tc>
                <a:tc>
                  <a:txBody>
                    <a:bodyPr/>
                    <a:lstStyle/>
                    <a:p>
                      <a:pPr algn="ctr"/>
                      <a:r>
                        <a:rPr lang="en-US" sz="1400" dirty="0">
                          <a:latin typeface="Cambria" panose="02040503050406030204" pitchFamily="18" charset="0"/>
                          <a:ea typeface="Cambria" panose="02040503050406030204" pitchFamily="18" charset="0"/>
                        </a:rPr>
                        <a:t>High use of diesel and time effort</a:t>
                      </a:r>
                    </a:p>
                  </a:txBody>
                  <a:tcPr/>
                </a:tc>
                <a:tc>
                  <a:txBody>
                    <a:bodyPr/>
                    <a:lstStyle/>
                    <a:p>
                      <a:pPr algn="ctr"/>
                      <a:r>
                        <a:rPr lang="en-US" sz="1400" dirty="0">
                          <a:latin typeface="Cambria" panose="02040503050406030204" pitchFamily="18" charset="0"/>
                          <a:ea typeface="Cambria" panose="02040503050406030204" pitchFamily="18" charset="0"/>
                        </a:rPr>
                        <a:t>Diesel use and labor is reduced</a:t>
                      </a:r>
                    </a:p>
                  </a:txBody>
                  <a:tcPr/>
                </a:tc>
                <a:tc>
                  <a:txBody>
                    <a:bodyPr/>
                    <a:lstStyle/>
                    <a:p>
                      <a:pPr algn="ctr"/>
                      <a:r>
                        <a:rPr lang="en-US" sz="1400" dirty="0">
                          <a:latin typeface="Cambria" panose="02040503050406030204" pitchFamily="18" charset="0"/>
                          <a:ea typeface="Cambria" panose="02040503050406030204" pitchFamily="18" charset="0"/>
                        </a:rPr>
                        <a:t>No diesel required</a:t>
                      </a:r>
                    </a:p>
                  </a:txBody>
                  <a:tcPr/>
                </a:tc>
                <a:extLst>
                  <a:ext uri="{0D108BD9-81ED-4DB2-BD59-A6C34878D82A}">
                    <a16:rowId xmlns:a16="http://schemas.microsoft.com/office/drawing/2014/main" val="660266151"/>
                  </a:ext>
                </a:extLst>
              </a:tr>
            </a:tbl>
          </a:graphicData>
        </a:graphic>
      </p:graphicFrame>
    </p:spTree>
    <p:extLst>
      <p:ext uri="{BB962C8B-B14F-4D97-AF65-F5344CB8AC3E}">
        <p14:creationId xmlns:p14="http://schemas.microsoft.com/office/powerpoint/2010/main" val="3246011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0FD842-DD75-4655-849A-BCA9AABDBF91}"/>
              </a:ext>
            </a:extLst>
          </p:cNvPr>
          <p:cNvSpPr>
            <a:spLocks noGrp="1"/>
          </p:cNvSpPr>
          <p:nvPr>
            <p:ph type="title"/>
          </p:nvPr>
        </p:nvSpPr>
        <p:spPr/>
        <p:txBody>
          <a:bodyPr>
            <a:normAutofit/>
          </a:bodyPr>
          <a:lstStyle/>
          <a:p>
            <a:pPr algn="ctr"/>
            <a:r>
              <a:rPr lang="en-US" sz="4400" dirty="0"/>
              <a:t>Integrated crop – livestock system </a:t>
            </a:r>
          </a:p>
        </p:txBody>
      </p:sp>
      <p:sp>
        <p:nvSpPr>
          <p:cNvPr id="3" name="Θέση περιεχομένου 2">
            <a:extLst>
              <a:ext uri="{FF2B5EF4-FFF2-40B4-BE49-F238E27FC236}">
                <a16:creationId xmlns:a16="http://schemas.microsoft.com/office/drawing/2014/main" id="{E74F9476-E615-4DC4-8943-DF42453D5C9B}"/>
              </a:ext>
            </a:extLst>
          </p:cNvPr>
          <p:cNvSpPr>
            <a:spLocks noGrp="1"/>
          </p:cNvSpPr>
          <p:nvPr>
            <p:ph idx="1"/>
          </p:nvPr>
        </p:nvSpPr>
        <p:spPr>
          <a:xfrm>
            <a:off x="1097280" y="1845734"/>
            <a:ext cx="10058400" cy="3766172"/>
          </a:xfrm>
        </p:spPr>
        <p:txBody>
          <a:bodyPr>
            <a:normAutofit fontScale="92500" lnSpcReduction="20000"/>
          </a:bodyPr>
          <a:lstStyle/>
          <a:p>
            <a:pPr algn="just">
              <a:lnSpc>
                <a:spcPct val="120000"/>
              </a:lnSpc>
              <a:spcBef>
                <a:spcPts val="0"/>
              </a:spcBef>
            </a:pPr>
            <a:r>
              <a:rPr lang="en-US" dirty="0"/>
              <a:t>The agricultural practice that </a:t>
            </a:r>
            <a:r>
              <a:rPr lang="en-US" b="1" dirty="0">
                <a:solidFill>
                  <a:srgbClr val="C00000"/>
                </a:solidFill>
              </a:rPr>
              <a:t>combine crop and livestock production </a:t>
            </a:r>
            <a:r>
              <a:rPr lang="en-US" dirty="0"/>
              <a:t>within the same farming operation. The interaction and integration between crops and livestock create a symbiotic relationship maximizing the benefits for both components. </a:t>
            </a:r>
          </a:p>
          <a:p>
            <a:pPr algn="just">
              <a:lnSpc>
                <a:spcPct val="120000"/>
              </a:lnSpc>
              <a:spcBef>
                <a:spcPts val="0"/>
              </a:spcBef>
            </a:pPr>
            <a:endParaRPr lang="en-US" dirty="0"/>
          </a:p>
          <a:p>
            <a:pPr algn="just">
              <a:lnSpc>
                <a:spcPct val="120000"/>
              </a:lnSpc>
              <a:spcBef>
                <a:spcPts val="0"/>
              </a:spcBef>
            </a:pPr>
            <a:r>
              <a:rPr lang="en-US" dirty="0"/>
              <a:t>Crop residues or cover crops are used as livestock feed and the manure from livestock production can be used as </a:t>
            </a:r>
            <a:r>
              <a:rPr lang="en-US" b="1" u="sng" dirty="0"/>
              <a:t>organic fertilizer </a:t>
            </a:r>
            <a:r>
              <a:rPr lang="en-US" dirty="0"/>
              <a:t>in the cropping system. By that, the </a:t>
            </a:r>
            <a:r>
              <a:rPr lang="en-US" dirty="0">
                <a:solidFill>
                  <a:schemeClr val="accent2"/>
                </a:solidFill>
              </a:rPr>
              <a:t>use of fertilizer input is reduces, soil erosion is prevented, soil organic C content and water retention increases. </a:t>
            </a:r>
            <a:r>
              <a:rPr lang="en-US" dirty="0">
                <a:solidFill>
                  <a:schemeClr val="tx1"/>
                </a:solidFill>
              </a:rPr>
              <a:t>Overall, the resilience of the system in weather anomalies is enhanced. </a:t>
            </a:r>
          </a:p>
          <a:p>
            <a:pPr algn="just">
              <a:lnSpc>
                <a:spcPct val="120000"/>
              </a:lnSpc>
              <a:spcBef>
                <a:spcPts val="0"/>
              </a:spcBef>
            </a:pPr>
            <a:endParaRPr lang="en-US" dirty="0"/>
          </a:p>
          <a:p>
            <a:pPr algn="just">
              <a:lnSpc>
                <a:spcPct val="120000"/>
              </a:lnSpc>
              <a:spcBef>
                <a:spcPts val="0"/>
              </a:spcBef>
            </a:pPr>
            <a:r>
              <a:rPr lang="en-US" dirty="0"/>
              <a:t>Farming operations and cost is greatly reduces as the system </a:t>
            </a:r>
          </a:p>
          <a:p>
            <a:pPr algn="just">
              <a:lnSpc>
                <a:spcPct val="120000"/>
              </a:lnSpc>
              <a:spcBef>
                <a:spcPts val="0"/>
              </a:spcBef>
            </a:pPr>
            <a:r>
              <a:rPr lang="en-US" dirty="0"/>
              <a:t>works almost independently. The cost of inputs decreases and </a:t>
            </a:r>
          </a:p>
          <a:p>
            <a:pPr algn="just">
              <a:lnSpc>
                <a:spcPct val="120000"/>
              </a:lnSpc>
              <a:spcBef>
                <a:spcPts val="0"/>
              </a:spcBef>
            </a:pPr>
            <a:r>
              <a:rPr lang="en-US" dirty="0"/>
              <a:t>the diversified system reduces the risk of raising a single product. </a:t>
            </a:r>
          </a:p>
          <a:p>
            <a:endParaRPr lang="en-US" dirty="0"/>
          </a:p>
          <a:p>
            <a:endParaRPr lang="en-US" dirty="0"/>
          </a:p>
        </p:txBody>
      </p:sp>
      <p:pic>
        <p:nvPicPr>
          <p:cNvPr id="4" name="Picture 2">
            <a:extLst>
              <a:ext uri="{FF2B5EF4-FFF2-40B4-BE49-F238E27FC236}">
                <a16:creationId xmlns:a16="http://schemas.microsoft.com/office/drawing/2014/main" id="{F894F91A-2B59-4A3F-9FF5-AAC3E32807E5}"/>
              </a:ext>
            </a:extLst>
          </p:cNvPr>
          <p:cNvPicPr>
            <a:picLocks noChangeAspect="1"/>
          </p:cNvPicPr>
          <p:nvPr/>
        </p:nvPicPr>
        <p:blipFill>
          <a:blip r:embed="rId2"/>
          <a:stretch>
            <a:fillRect/>
          </a:stretch>
        </p:blipFill>
        <p:spPr>
          <a:xfrm>
            <a:off x="8256826" y="4240531"/>
            <a:ext cx="2898854" cy="1922907"/>
          </a:xfrm>
          <a:prstGeom prst="rect">
            <a:avLst/>
          </a:prstGeom>
        </p:spPr>
      </p:pic>
    </p:spTree>
    <p:extLst>
      <p:ext uri="{BB962C8B-B14F-4D97-AF65-F5344CB8AC3E}">
        <p14:creationId xmlns:p14="http://schemas.microsoft.com/office/powerpoint/2010/main" val="2920641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BF2779-73A0-4097-ADBA-311C73C9162E}"/>
              </a:ext>
            </a:extLst>
          </p:cNvPr>
          <p:cNvSpPr>
            <a:spLocks noGrp="1"/>
          </p:cNvSpPr>
          <p:nvPr>
            <p:ph type="title"/>
          </p:nvPr>
        </p:nvSpPr>
        <p:spPr/>
        <p:txBody>
          <a:bodyPr>
            <a:normAutofit/>
          </a:bodyPr>
          <a:lstStyle/>
          <a:p>
            <a:pPr algn="ctr"/>
            <a:r>
              <a:rPr lang="en-US" sz="4400" dirty="0"/>
              <a:t>Examples</a:t>
            </a:r>
          </a:p>
        </p:txBody>
      </p:sp>
      <p:graphicFrame>
        <p:nvGraphicFramePr>
          <p:cNvPr id="5" name="Πίνακας 5">
            <a:extLst>
              <a:ext uri="{FF2B5EF4-FFF2-40B4-BE49-F238E27FC236}">
                <a16:creationId xmlns:a16="http://schemas.microsoft.com/office/drawing/2014/main" id="{F977C68B-AB2C-48E7-9761-4792C083F206}"/>
              </a:ext>
            </a:extLst>
          </p:cNvPr>
          <p:cNvGraphicFramePr>
            <a:graphicFrameLocks noGrp="1"/>
          </p:cNvGraphicFramePr>
          <p:nvPr>
            <p:ph idx="1"/>
            <p:extLst>
              <p:ext uri="{D42A27DB-BD31-4B8C-83A1-F6EECF244321}">
                <p14:modId xmlns:p14="http://schemas.microsoft.com/office/powerpoint/2010/main" val="1965855814"/>
              </p:ext>
            </p:extLst>
          </p:nvPr>
        </p:nvGraphicFramePr>
        <p:xfrm>
          <a:off x="1096963" y="1846263"/>
          <a:ext cx="10058400" cy="3210560"/>
        </p:xfrm>
        <a:graphic>
          <a:graphicData uri="http://schemas.openxmlformats.org/drawingml/2006/table">
            <a:tbl>
              <a:tblPr firstRow="1" bandRow="1">
                <a:tableStyleId>{7DF18680-E054-41AD-8BC1-D1AEF772440D}</a:tableStyleId>
              </a:tblPr>
              <a:tblGrid>
                <a:gridCol w="2514600">
                  <a:extLst>
                    <a:ext uri="{9D8B030D-6E8A-4147-A177-3AD203B41FA5}">
                      <a16:colId xmlns:a16="http://schemas.microsoft.com/office/drawing/2014/main" val="3212716974"/>
                    </a:ext>
                  </a:extLst>
                </a:gridCol>
                <a:gridCol w="2514600">
                  <a:extLst>
                    <a:ext uri="{9D8B030D-6E8A-4147-A177-3AD203B41FA5}">
                      <a16:colId xmlns:a16="http://schemas.microsoft.com/office/drawing/2014/main" val="3447086637"/>
                    </a:ext>
                  </a:extLst>
                </a:gridCol>
                <a:gridCol w="2514600">
                  <a:extLst>
                    <a:ext uri="{9D8B030D-6E8A-4147-A177-3AD203B41FA5}">
                      <a16:colId xmlns:a16="http://schemas.microsoft.com/office/drawing/2014/main" val="2328218655"/>
                    </a:ext>
                  </a:extLst>
                </a:gridCol>
                <a:gridCol w="2514600">
                  <a:extLst>
                    <a:ext uri="{9D8B030D-6E8A-4147-A177-3AD203B41FA5}">
                      <a16:colId xmlns:a16="http://schemas.microsoft.com/office/drawing/2014/main" val="2484528514"/>
                    </a:ext>
                  </a:extLst>
                </a:gridCol>
              </a:tblGrid>
              <a:tr h="370840">
                <a:tc>
                  <a:txBody>
                    <a:bodyPr/>
                    <a:lstStyle/>
                    <a:p>
                      <a:pPr algn="ctr"/>
                      <a:r>
                        <a:rPr lang="en-US" sz="1800" dirty="0">
                          <a:latin typeface="Cambria" panose="02040503050406030204" pitchFamily="18" charset="0"/>
                          <a:ea typeface="Cambria" panose="02040503050406030204" pitchFamily="18" charset="0"/>
                        </a:rPr>
                        <a:t>System</a:t>
                      </a:r>
                    </a:p>
                  </a:txBody>
                  <a:tcPr/>
                </a:tc>
                <a:tc>
                  <a:txBody>
                    <a:bodyPr/>
                    <a:lstStyle/>
                    <a:p>
                      <a:pPr algn="ctr"/>
                      <a:r>
                        <a:rPr lang="en-US" sz="1800" dirty="0">
                          <a:latin typeface="Cambria" panose="02040503050406030204" pitchFamily="18" charset="0"/>
                          <a:ea typeface="Cambria" panose="02040503050406030204" pitchFamily="18" charset="0"/>
                        </a:rPr>
                        <a:t>Tree Component</a:t>
                      </a:r>
                    </a:p>
                  </a:txBody>
                  <a:tcPr/>
                </a:tc>
                <a:tc>
                  <a:txBody>
                    <a:bodyPr/>
                    <a:lstStyle/>
                    <a:p>
                      <a:pPr algn="ctr"/>
                      <a:r>
                        <a:rPr lang="en-US" sz="1800" dirty="0">
                          <a:latin typeface="Cambria" panose="02040503050406030204" pitchFamily="18" charset="0"/>
                          <a:ea typeface="Cambria" panose="02040503050406030204" pitchFamily="18" charset="0"/>
                        </a:rPr>
                        <a:t>Crop</a:t>
                      </a:r>
                    </a:p>
                  </a:txBody>
                  <a:tcPr/>
                </a:tc>
                <a:tc>
                  <a:txBody>
                    <a:bodyPr/>
                    <a:lstStyle/>
                    <a:p>
                      <a:pPr algn="ctr"/>
                      <a:r>
                        <a:rPr lang="en-US" sz="1800" dirty="0">
                          <a:latin typeface="Cambria" panose="02040503050406030204" pitchFamily="18" charset="0"/>
                          <a:ea typeface="Cambria" panose="02040503050406030204" pitchFamily="18" charset="0"/>
                        </a:rPr>
                        <a:t>Animal</a:t>
                      </a:r>
                    </a:p>
                  </a:txBody>
                  <a:tcPr/>
                </a:tc>
                <a:extLst>
                  <a:ext uri="{0D108BD9-81ED-4DB2-BD59-A6C34878D82A}">
                    <a16:rowId xmlns:a16="http://schemas.microsoft.com/office/drawing/2014/main" val="2394374900"/>
                  </a:ext>
                </a:extLst>
              </a:tr>
              <a:tr h="370840">
                <a:tc>
                  <a:txBody>
                    <a:bodyPr/>
                    <a:lstStyle/>
                    <a:p>
                      <a:pPr algn="ctr"/>
                      <a:r>
                        <a:rPr lang="en-US" sz="1800" dirty="0">
                          <a:latin typeface="Cambria" panose="02040503050406030204" pitchFamily="18" charset="0"/>
                          <a:ea typeface="Cambria" panose="02040503050406030204" pitchFamily="18" charset="0"/>
                        </a:rPr>
                        <a:t>Grazed orchards </a:t>
                      </a:r>
                    </a:p>
                  </a:txBody>
                  <a:tcPr/>
                </a:tc>
                <a:tc>
                  <a:txBody>
                    <a:bodyPr/>
                    <a:lstStyle/>
                    <a:p>
                      <a:pPr algn="ctr"/>
                      <a:r>
                        <a:rPr lang="en-US" sz="1800" dirty="0">
                          <a:latin typeface="Cambria" panose="02040503050406030204" pitchFamily="18" charset="0"/>
                          <a:ea typeface="Cambria" panose="02040503050406030204" pitchFamily="18" charset="0"/>
                        </a:rPr>
                        <a:t>Apple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Cambria" panose="02040503050406030204" pitchFamily="18" charset="0"/>
                          <a:ea typeface="Cambria" panose="02040503050406030204" pitchFamily="18" charset="0"/>
                        </a:rPr>
                        <a:t>Perennial ryegrass </a:t>
                      </a:r>
                    </a:p>
                  </a:txBody>
                  <a:tcPr/>
                </a:tc>
                <a:tc>
                  <a:txBody>
                    <a:bodyPr/>
                    <a:lstStyle/>
                    <a:p>
                      <a:pPr algn="ctr"/>
                      <a:r>
                        <a:rPr lang="en-US" sz="1800" dirty="0">
                          <a:latin typeface="Cambria" panose="02040503050406030204" pitchFamily="18" charset="0"/>
                          <a:ea typeface="Cambria" panose="02040503050406030204" pitchFamily="18" charset="0"/>
                        </a:rPr>
                        <a:t>Sheep</a:t>
                      </a:r>
                    </a:p>
                  </a:txBody>
                  <a:tcPr/>
                </a:tc>
                <a:extLst>
                  <a:ext uri="{0D108BD9-81ED-4DB2-BD59-A6C34878D82A}">
                    <a16:rowId xmlns:a16="http://schemas.microsoft.com/office/drawing/2014/main" val="4093781874"/>
                  </a:ext>
                </a:extLst>
              </a:tr>
              <a:tr h="370840">
                <a:tc>
                  <a:txBody>
                    <a:bodyPr/>
                    <a:lstStyle/>
                    <a:p>
                      <a:pPr algn="ctr"/>
                      <a:r>
                        <a:rPr lang="en-US" sz="1800" dirty="0">
                          <a:latin typeface="Cambria" panose="02040503050406030204" pitchFamily="18" charset="0"/>
                          <a:ea typeface="Cambria" panose="02040503050406030204" pitchFamily="18" charset="0"/>
                        </a:rPr>
                        <a:t>Grazing walnut timber plantations </a:t>
                      </a:r>
                    </a:p>
                  </a:txBody>
                  <a:tcPr/>
                </a:tc>
                <a:tc>
                  <a:txBody>
                    <a:bodyPr/>
                    <a:lstStyle/>
                    <a:p>
                      <a:pPr algn="ctr"/>
                      <a:r>
                        <a:rPr lang="en-US" sz="1800" dirty="0">
                          <a:latin typeface="Cambria" panose="02040503050406030204" pitchFamily="18" charset="0"/>
                          <a:ea typeface="Cambria" panose="02040503050406030204" pitchFamily="18" charset="0"/>
                        </a:rPr>
                        <a:t>Hybrid walnut (Juglans major x regia) </a:t>
                      </a:r>
                    </a:p>
                  </a:txBody>
                  <a:tcPr/>
                </a:tc>
                <a:tc>
                  <a:txBody>
                    <a:bodyPr/>
                    <a:lstStyle/>
                    <a:p>
                      <a:pPr algn="ctr"/>
                      <a:r>
                        <a:rPr lang="en-US" sz="1800" dirty="0">
                          <a:latin typeface="Cambria" panose="02040503050406030204" pitchFamily="18" charset="0"/>
                          <a:ea typeface="Cambria" panose="02040503050406030204" pitchFamily="18" charset="0"/>
                        </a:rPr>
                        <a:t>Grass species </a:t>
                      </a:r>
                    </a:p>
                  </a:txBody>
                  <a:tcPr/>
                </a:tc>
                <a:tc>
                  <a:txBody>
                    <a:bodyPr/>
                    <a:lstStyle/>
                    <a:p>
                      <a:pPr algn="ctr"/>
                      <a:r>
                        <a:rPr lang="en-US" sz="1800" dirty="0">
                          <a:latin typeface="Cambria" panose="02040503050406030204" pitchFamily="18" charset="0"/>
                          <a:ea typeface="Cambria" panose="02040503050406030204" pitchFamily="18" charset="0"/>
                        </a:rPr>
                        <a:t>Sheep</a:t>
                      </a:r>
                    </a:p>
                  </a:txBody>
                  <a:tcPr/>
                </a:tc>
                <a:extLst>
                  <a:ext uri="{0D108BD9-81ED-4DB2-BD59-A6C34878D82A}">
                    <a16:rowId xmlns:a16="http://schemas.microsoft.com/office/drawing/2014/main" val="1293723755"/>
                  </a:ext>
                </a:extLst>
              </a:tr>
              <a:tr h="370840">
                <a:tc>
                  <a:txBody>
                    <a:bodyPr/>
                    <a:lstStyle/>
                    <a:p>
                      <a:pPr algn="ctr"/>
                      <a:r>
                        <a:rPr lang="en-US" sz="1800" dirty="0">
                          <a:latin typeface="Cambria" panose="02040503050406030204" pitchFamily="18" charset="0"/>
                          <a:ea typeface="Cambria" panose="02040503050406030204" pitchFamily="18" charset="0"/>
                        </a:rPr>
                        <a:t>Chestnut agroforestry </a:t>
                      </a:r>
                    </a:p>
                  </a:txBody>
                  <a:tcPr/>
                </a:tc>
                <a:tc>
                  <a:txBody>
                    <a:bodyPr/>
                    <a:lstStyle/>
                    <a:p>
                      <a:pPr algn="ctr"/>
                      <a:r>
                        <a:rPr lang="en-US" sz="1800" dirty="0">
                          <a:latin typeface="Cambria" panose="02040503050406030204" pitchFamily="18" charset="0"/>
                          <a:ea typeface="Cambria" panose="02040503050406030204" pitchFamily="18" charset="0"/>
                        </a:rPr>
                        <a:t>Chestnut (Castanea sativa L.) </a:t>
                      </a:r>
                    </a:p>
                  </a:txBody>
                  <a:tcPr/>
                </a:tc>
                <a:tc>
                  <a:txBody>
                    <a:bodyPr/>
                    <a:lstStyle/>
                    <a:p>
                      <a:pPr algn="ctr"/>
                      <a:r>
                        <a:rPr lang="en-US" sz="1800" dirty="0">
                          <a:latin typeface="Cambria" panose="02040503050406030204" pitchFamily="18" charset="0"/>
                          <a:ea typeface="Cambria" panose="02040503050406030204" pitchFamily="18" charset="0"/>
                        </a:rPr>
                        <a:t>Ulex sp., </a:t>
                      </a:r>
                      <a:r>
                        <a:rPr lang="en-US" sz="1800" dirty="0" err="1">
                          <a:latin typeface="Cambria" panose="02040503050406030204" pitchFamily="18" charset="0"/>
                          <a:ea typeface="Cambria" panose="02040503050406030204" pitchFamily="18" charset="0"/>
                        </a:rPr>
                        <a:t>Pteridiumsp</a:t>
                      </a:r>
                      <a:r>
                        <a:rPr lang="en-US" sz="1800" dirty="0">
                          <a:latin typeface="Cambria" panose="02040503050406030204" pitchFamily="18" charset="0"/>
                          <a:ea typeface="Cambria" panose="02040503050406030204" pitchFamily="18" charset="0"/>
                        </a:rPr>
                        <a:t>. Rubus sp., and mushrooms </a:t>
                      </a:r>
                    </a:p>
                  </a:txBody>
                  <a:tcPr/>
                </a:tc>
                <a:tc>
                  <a:txBody>
                    <a:bodyPr/>
                    <a:lstStyle/>
                    <a:p>
                      <a:pPr algn="ctr"/>
                      <a:r>
                        <a:rPr lang="en-US" sz="1800" dirty="0">
                          <a:latin typeface="Cambria" panose="02040503050406030204" pitchFamily="18" charset="0"/>
                          <a:ea typeface="Cambria" panose="02040503050406030204" pitchFamily="18" charset="0"/>
                        </a:rPr>
                        <a:t>Pigs</a:t>
                      </a:r>
                    </a:p>
                  </a:txBody>
                  <a:tcPr/>
                </a:tc>
                <a:extLst>
                  <a:ext uri="{0D108BD9-81ED-4DB2-BD59-A6C34878D82A}">
                    <a16:rowId xmlns:a16="http://schemas.microsoft.com/office/drawing/2014/main" val="1436488988"/>
                  </a:ext>
                </a:extLst>
              </a:tr>
              <a:tr h="370840">
                <a:tc>
                  <a:txBody>
                    <a:bodyPr/>
                    <a:lstStyle/>
                    <a:p>
                      <a:pPr algn="ctr"/>
                      <a:r>
                        <a:rPr lang="en-US" sz="1800" dirty="0">
                          <a:latin typeface="Cambria" panose="02040503050406030204" pitchFamily="18" charset="0"/>
                          <a:ea typeface="Cambria" panose="02040503050406030204" pitchFamily="18" charset="0"/>
                        </a:rPr>
                        <a:t>Intercropping of olive groves</a:t>
                      </a:r>
                    </a:p>
                  </a:txBody>
                  <a:tcPr/>
                </a:tc>
                <a:tc>
                  <a:txBody>
                    <a:bodyPr/>
                    <a:lstStyle/>
                    <a:p>
                      <a:pPr algn="ctr"/>
                      <a:r>
                        <a:rPr lang="en-US" sz="1800" dirty="0">
                          <a:latin typeface="Cambria" panose="02040503050406030204" pitchFamily="18" charset="0"/>
                          <a:ea typeface="Cambria" panose="02040503050406030204" pitchFamily="18" charset="0"/>
                        </a:rPr>
                        <a:t>Olive (Olea </a:t>
                      </a:r>
                      <a:r>
                        <a:rPr lang="en-US" sz="1800" dirty="0" err="1">
                          <a:latin typeface="Cambria" panose="02040503050406030204" pitchFamily="18" charset="0"/>
                          <a:ea typeface="Cambria" panose="02040503050406030204" pitchFamily="18" charset="0"/>
                        </a:rPr>
                        <a:t>europea</a:t>
                      </a:r>
                      <a:r>
                        <a:rPr lang="en-US" sz="1800" dirty="0">
                          <a:latin typeface="Cambria" panose="02040503050406030204" pitchFamily="18" charset="0"/>
                          <a:ea typeface="Cambria" panose="02040503050406030204" pitchFamily="18" charset="0"/>
                        </a:rPr>
                        <a:t>)</a:t>
                      </a:r>
                    </a:p>
                  </a:txBody>
                  <a:tcPr/>
                </a:tc>
                <a:tc>
                  <a:txBody>
                    <a:bodyPr/>
                    <a:lstStyle/>
                    <a:p>
                      <a:pPr algn="ctr"/>
                      <a:r>
                        <a:rPr lang="en-US" sz="1800" dirty="0">
                          <a:latin typeface="Cambria" panose="02040503050406030204" pitchFamily="18" charset="0"/>
                          <a:ea typeface="Cambria" panose="02040503050406030204" pitchFamily="18" charset="0"/>
                        </a:rPr>
                        <a:t>Cereals, maize, grape vines, vegetables, grass, and chickpea </a:t>
                      </a:r>
                    </a:p>
                  </a:txBody>
                  <a:tcPr/>
                </a:tc>
                <a:tc>
                  <a:txBody>
                    <a:bodyPr/>
                    <a:lstStyle/>
                    <a:p>
                      <a:pPr algn="ctr"/>
                      <a:r>
                        <a:rPr lang="en-US" sz="1800" dirty="0">
                          <a:latin typeface="Cambria" panose="02040503050406030204" pitchFamily="18" charset="0"/>
                          <a:ea typeface="Cambria" panose="02040503050406030204" pitchFamily="18" charset="0"/>
                        </a:rPr>
                        <a:t>Sheep</a:t>
                      </a:r>
                    </a:p>
                  </a:txBody>
                  <a:tcPr/>
                </a:tc>
                <a:extLst>
                  <a:ext uri="{0D108BD9-81ED-4DB2-BD59-A6C34878D82A}">
                    <a16:rowId xmlns:a16="http://schemas.microsoft.com/office/drawing/2014/main" val="3983772731"/>
                  </a:ext>
                </a:extLst>
              </a:tr>
            </a:tbl>
          </a:graphicData>
        </a:graphic>
      </p:graphicFrame>
    </p:spTree>
    <p:extLst>
      <p:ext uri="{BB962C8B-B14F-4D97-AF65-F5344CB8AC3E}">
        <p14:creationId xmlns:p14="http://schemas.microsoft.com/office/powerpoint/2010/main" val="3847352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9609C5-C405-4477-913F-0C6E1F0CD057}"/>
              </a:ext>
            </a:extLst>
          </p:cNvPr>
          <p:cNvSpPr>
            <a:spLocks noGrp="1"/>
          </p:cNvSpPr>
          <p:nvPr>
            <p:ph type="title"/>
          </p:nvPr>
        </p:nvSpPr>
        <p:spPr/>
        <p:txBody>
          <a:bodyPr>
            <a:normAutofit/>
          </a:bodyPr>
          <a:lstStyle/>
          <a:p>
            <a:pPr algn="ctr"/>
            <a:r>
              <a:rPr lang="en-US" sz="4400" dirty="0"/>
              <a:t>Crop Rotation</a:t>
            </a:r>
          </a:p>
        </p:txBody>
      </p:sp>
      <p:sp>
        <p:nvSpPr>
          <p:cNvPr id="3" name="Θέση περιεχομένου 2">
            <a:extLst>
              <a:ext uri="{FF2B5EF4-FFF2-40B4-BE49-F238E27FC236}">
                <a16:creationId xmlns:a16="http://schemas.microsoft.com/office/drawing/2014/main" id="{A51D67BB-2021-4555-951F-7563E6B210E6}"/>
              </a:ext>
            </a:extLst>
          </p:cNvPr>
          <p:cNvSpPr>
            <a:spLocks noGrp="1"/>
          </p:cNvSpPr>
          <p:nvPr>
            <p:ph idx="1"/>
          </p:nvPr>
        </p:nvSpPr>
        <p:spPr/>
        <p:txBody>
          <a:bodyPr>
            <a:noAutofit/>
          </a:bodyPr>
          <a:lstStyle/>
          <a:p>
            <a:pPr algn="just">
              <a:spcBef>
                <a:spcPts val="0"/>
              </a:spcBef>
              <a:spcAft>
                <a:spcPts val="0"/>
              </a:spcAft>
            </a:pPr>
            <a:r>
              <a:rPr lang="en-US" sz="2400" dirty="0"/>
              <a:t>Rotating crops is the practice of </a:t>
            </a:r>
            <a:r>
              <a:rPr lang="en-US" sz="2400" b="1" dirty="0">
                <a:solidFill>
                  <a:schemeClr val="accent2"/>
                </a:solidFill>
              </a:rPr>
              <a:t>planting different crops </a:t>
            </a:r>
            <a:r>
              <a:rPr lang="en-US" sz="2400" dirty="0"/>
              <a:t>(originating from distinguished botanical family groups) </a:t>
            </a:r>
            <a:r>
              <a:rPr lang="en-US" sz="2400" b="1" dirty="0">
                <a:solidFill>
                  <a:schemeClr val="accent2"/>
                </a:solidFill>
              </a:rPr>
              <a:t>sequentially in the same plot</a:t>
            </a:r>
            <a:r>
              <a:rPr lang="en-US" sz="2400" dirty="0"/>
              <a:t>. </a:t>
            </a:r>
            <a:endParaRPr lang="en-US" sz="2400" dirty="0" smtClean="0"/>
          </a:p>
          <a:p>
            <a:pPr algn="just">
              <a:spcBef>
                <a:spcPts val="0"/>
              </a:spcBef>
              <a:spcAft>
                <a:spcPts val="0"/>
              </a:spcAft>
            </a:pPr>
            <a:endParaRPr lang="en-US" sz="2400" dirty="0" smtClean="0"/>
          </a:p>
          <a:p>
            <a:pPr algn="just">
              <a:spcBef>
                <a:spcPts val="0"/>
              </a:spcBef>
              <a:spcAft>
                <a:spcPts val="0"/>
              </a:spcAft>
            </a:pPr>
            <a:r>
              <a:rPr lang="en-US" sz="2400" dirty="0" smtClean="0"/>
              <a:t>Crop </a:t>
            </a:r>
            <a:r>
              <a:rPr lang="en-US" sz="2400" dirty="0"/>
              <a:t>rotations can be from 3 to 7 years</a:t>
            </a:r>
            <a:r>
              <a:rPr lang="en-US" sz="2400" dirty="0" smtClean="0"/>
              <a:t>.</a:t>
            </a:r>
          </a:p>
          <a:p>
            <a:pPr algn="just">
              <a:spcBef>
                <a:spcPts val="0"/>
              </a:spcBef>
              <a:spcAft>
                <a:spcPts val="0"/>
              </a:spcAft>
            </a:pPr>
            <a:endParaRPr lang="en-US" sz="2400" dirty="0" smtClean="0"/>
          </a:p>
          <a:p>
            <a:pPr algn="just">
              <a:spcBef>
                <a:spcPts val="0"/>
              </a:spcBef>
              <a:spcAft>
                <a:spcPts val="0"/>
              </a:spcAft>
            </a:pPr>
            <a:r>
              <a:rPr lang="en-US" sz="2400" dirty="0" smtClean="0"/>
              <a:t>The </a:t>
            </a:r>
            <a:r>
              <a:rPr lang="en-US" sz="2400" dirty="0"/>
              <a:t>main benefits of this practice is that maintains soil fertility, keeps the harmful pest and diseases populations in low levels and provides diversified income to the farmer. </a:t>
            </a:r>
            <a:endParaRPr lang="en-US" sz="2400" dirty="0" smtClean="0"/>
          </a:p>
          <a:p>
            <a:pPr algn="just">
              <a:spcBef>
                <a:spcPts val="0"/>
              </a:spcBef>
              <a:spcAft>
                <a:spcPts val="0"/>
              </a:spcAft>
            </a:pPr>
            <a:endParaRPr lang="en-US" sz="2400" dirty="0"/>
          </a:p>
          <a:p>
            <a:pPr algn="just">
              <a:spcBef>
                <a:spcPts val="0"/>
              </a:spcBef>
              <a:spcAft>
                <a:spcPts val="0"/>
              </a:spcAft>
            </a:pPr>
            <a:r>
              <a:rPr lang="en-US" sz="2400" dirty="0" smtClean="0"/>
              <a:t>The different crops have differences in root development, nutrient requirements and pest and diseases. The prevalence of pest and diseases is greatly reduced as they remain without a host for several years. </a:t>
            </a:r>
            <a:endParaRPr lang="en-US" sz="2400" dirty="0"/>
          </a:p>
        </p:txBody>
      </p:sp>
    </p:spTree>
    <p:extLst>
      <p:ext uri="{BB962C8B-B14F-4D97-AF65-F5344CB8AC3E}">
        <p14:creationId xmlns:p14="http://schemas.microsoft.com/office/powerpoint/2010/main" val="2511448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2648B0-EEB3-49C9-BB94-289CF0620A16}"/>
              </a:ext>
            </a:extLst>
          </p:cNvPr>
          <p:cNvSpPr>
            <a:spLocks noGrp="1"/>
          </p:cNvSpPr>
          <p:nvPr>
            <p:ph type="title"/>
          </p:nvPr>
        </p:nvSpPr>
        <p:spPr/>
        <p:txBody>
          <a:bodyPr>
            <a:normAutofit/>
          </a:bodyPr>
          <a:lstStyle/>
          <a:p>
            <a:pPr algn="ctr"/>
            <a:r>
              <a:rPr lang="en-US" sz="4400" dirty="0"/>
              <a:t>Crop Rotation Examples</a:t>
            </a:r>
          </a:p>
        </p:txBody>
      </p:sp>
      <p:graphicFrame>
        <p:nvGraphicFramePr>
          <p:cNvPr id="4" name="Πίνακας 4">
            <a:extLst>
              <a:ext uri="{FF2B5EF4-FFF2-40B4-BE49-F238E27FC236}">
                <a16:creationId xmlns:a16="http://schemas.microsoft.com/office/drawing/2014/main" id="{4AC64F1B-3748-44BB-B164-1871C18F48DC}"/>
              </a:ext>
            </a:extLst>
          </p:cNvPr>
          <p:cNvGraphicFramePr>
            <a:graphicFrameLocks noGrp="1"/>
          </p:cNvGraphicFramePr>
          <p:nvPr>
            <p:ph idx="1"/>
            <p:extLst/>
          </p:nvPr>
        </p:nvGraphicFramePr>
        <p:xfrm>
          <a:off x="1096963" y="1846263"/>
          <a:ext cx="10058400" cy="1981200"/>
        </p:xfrm>
        <a:graphic>
          <a:graphicData uri="http://schemas.openxmlformats.org/drawingml/2006/table">
            <a:tbl>
              <a:tblPr firstRow="1" bandRow="1">
                <a:tableStyleId>{7DF18680-E054-41AD-8BC1-D1AEF772440D}</a:tableStyleId>
              </a:tblPr>
              <a:tblGrid>
                <a:gridCol w="2514600">
                  <a:extLst>
                    <a:ext uri="{9D8B030D-6E8A-4147-A177-3AD203B41FA5}">
                      <a16:colId xmlns:a16="http://schemas.microsoft.com/office/drawing/2014/main" val="1484308225"/>
                    </a:ext>
                  </a:extLst>
                </a:gridCol>
                <a:gridCol w="2514600">
                  <a:extLst>
                    <a:ext uri="{9D8B030D-6E8A-4147-A177-3AD203B41FA5}">
                      <a16:colId xmlns:a16="http://schemas.microsoft.com/office/drawing/2014/main" val="2502605945"/>
                    </a:ext>
                  </a:extLst>
                </a:gridCol>
                <a:gridCol w="2514600">
                  <a:extLst>
                    <a:ext uri="{9D8B030D-6E8A-4147-A177-3AD203B41FA5}">
                      <a16:colId xmlns:a16="http://schemas.microsoft.com/office/drawing/2014/main" val="2398715498"/>
                    </a:ext>
                  </a:extLst>
                </a:gridCol>
                <a:gridCol w="2514600">
                  <a:extLst>
                    <a:ext uri="{9D8B030D-6E8A-4147-A177-3AD203B41FA5}">
                      <a16:colId xmlns:a16="http://schemas.microsoft.com/office/drawing/2014/main" val="2217751833"/>
                    </a:ext>
                  </a:extLst>
                </a:gridCol>
              </a:tblGrid>
              <a:tr h="370840">
                <a:tc>
                  <a:txBody>
                    <a:bodyPr/>
                    <a:lstStyle/>
                    <a:p>
                      <a:pPr algn="ctr"/>
                      <a:r>
                        <a:rPr lang="en-US" sz="2000" dirty="0">
                          <a:latin typeface="Cambria" panose="02040503050406030204" pitchFamily="18" charset="0"/>
                          <a:ea typeface="Cambria" panose="02040503050406030204" pitchFamily="18" charset="0"/>
                        </a:rPr>
                        <a:t>1</a:t>
                      </a:r>
                      <a:r>
                        <a:rPr lang="en-US" sz="2000" baseline="30000" dirty="0">
                          <a:latin typeface="Cambria" panose="02040503050406030204" pitchFamily="18" charset="0"/>
                          <a:ea typeface="Cambria" panose="02040503050406030204" pitchFamily="18" charset="0"/>
                        </a:rPr>
                        <a:t>st</a:t>
                      </a:r>
                      <a:r>
                        <a:rPr lang="en-US" sz="2000" dirty="0">
                          <a:latin typeface="Cambria" panose="02040503050406030204" pitchFamily="18" charset="0"/>
                          <a:ea typeface="Cambria" panose="02040503050406030204" pitchFamily="18" charset="0"/>
                        </a:rPr>
                        <a:t> Year</a:t>
                      </a:r>
                    </a:p>
                  </a:txBody>
                  <a:tcPr/>
                </a:tc>
                <a:tc>
                  <a:txBody>
                    <a:bodyPr/>
                    <a:lstStyle/>
                    <a:p>
                      <a:pPr algn="ctr"/>
                      <a:r>
                        <a:rPr lang="en-US" sz="2000" dirty="0">
                          <a:latin typeface="Cambria" panose="02040503050406030204" pitchFamily="18" charset="0"/>
                          <a:ea typeface="Cambria" panose="02040503050406030204" pitchFamily="18" charset="0"/>
                        </a:rPr>
                        <a:t>2</a:t>
                      </a:r>
                      <a:r>
                        <a:rPr lang="en-US" sz="2000" baseline="30000" dirty="0">
                          <a:latin typeface="Cambria" panose="02040503050406030204" pitchFamily="18" charset="0"/>
                          <a:ea typeface="Cambria" panose="02040503050406030204" pitchFamily="18" charset="0"/>
                        </a:rPr>
                        <a:t>nd</a:t>
                      </a:r>
                      <a:r>
                        <a:rPr lang="en-US" sz="2000" dirty="0">
                          <a:latin typeface="Cambria" panose="02040503050406030204" pitchFamily="18" charset="0"/>
                          <a:ea typeface="Cambria" panose="02040503050406030204" pitchFamily="18" charset="0"/>
                        </a:rPr>
                        <a:t> Year</a:t>
                      </a:r>
                    </a:p>
                  </a:txBody>
                  <a:tcPr/>
                </a:tc>
                <a:tc>
                  <a:txBody>
                    <a:bodyPr/>
                    <a:lstStyle/>
                    <a:p>
                      <a:pPr algn="ctr"/>
                      <a:r>
                        <a:rPr lang="en-US" sz="2000" dirty="0">
                          <a:latin typeface="Cambria" panose="02040503050406030204" pitchFamily="18" charset="0"/>
                          <a:ea typeface="Cambria" panose="02040503050406030204" pitchFamily="18" charset="0"/>
                        </a:rPr>
                        <a:t>3</a:t>
                      </a:r>
                      <a:r>
                        <a:rPr lang="en-US" sz="2000" baseline="30000" dirty="0">
                          <a:latin typeface="Cambria" panose="02040503050406030204" pitchFamily="18" charset="0"/>
                          <a:ea typeface="Cambria" panose="02040503050406030204" pitchFamily="18" charset="0"/>
                        </a:rPr>
                        <a:t>rd</a:t>
                      </a:r>
                      <a:r>
                        <a:rPr lang="en-US" sz="2000" dirty="0">
                          <a:latin typeface="Cambria" panose="02040503050406030204" pitchFamily="18" charset="0"/>
                          <a:ea typeface="Cambria" panose="02040503050406030204" pitchFamily="18" charset="0"/>
                        </a:rPr>
                        <a:t> Year</a:t>
                      </a:r>
                    </a:p>
                  </a:txBody>
                  <a:tcPr/>
                </a:tc>
                <a:tc>
                  <a:txBody>
                    <a:bodyPr/>
                    <a:lstStyle/>
                    <a:p>
                      <a:pPr algn="ctr"/>
                      <a:r>
                        <a:rPr lang="en-US" sz="2000" dirty="0">
                          <a:latin typeface="Cambria" panose="02040503050406030204" pitchFamily="18" charset="0"/>
                          <a:ea typeface="Cambria" panose="02040503050406030204" pitchFamily="18" charset="0"/>
                        </a:rPr>
                        <a:t>4</a:t>
                      </a:r>
                      <a:r>
                        <a:rPr lang="en-US" sz="2000" baseline="30000" dirty="0">
                          <a:latin typeface="Cambria" panose="02040503050406030204" pitchFamily="18" charset="0"/>
                          <a:ea typeface="Cambria" panose="02040503050406030204" pitchFamily="18" charset="0"/>
                        </a:rPr>
                        <a:t>th</a:t>
                      </a:r>
                      <a:r>
                        <a:rPr lang="en-US" sz="2000" dirty="0">
                          <a:latin typeface="Cambria" panose="02040503050406030204" pitchFamily="18" charset="0"/>
                          <a:ea typeface="Cambria" panose="02040503050406030204" pitchFamily="18" charset="0"/>
                        </a:rPr>
                        <a:t> Year</a:t>
                      </a:r>
                    </a:p>
                  </a:txBody>
                  <a:tcPr/>
                </a:tc>
                <a:extLst>
                  <a:ext uri="{0D108BD9-81ED-4DB2-BD59-A6C34878D82A}">
                    <a16:rowId xmlns:a16="http://schemas.microsoft.com/office/drawing/2014/main" val="3144917529"/>
                  </a:ext>
                </a:extLst>
              </a:tr>
              <a:tr h="370840">
                <a:tc>
                  <a:txBody>
                    <a:bodyPr/>
                    <a:lstStyle/>
                    <a:p>
                      <a:pPr algn="ctr"/>
                      <a:r>
                        <a:rPr lang="en-US" sz="2000" dirty="0">
                          <a:latin typeface="Cambria" panose="02040503050406030204" pitchFamily="18" charset="0"/>
                          <a:ea typeface="Cambria" panose="02040503050406030204" pitchFamily="18" charset="0"/>
                        </a:rPr>
                        <a:t>Potato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Cambria" panose="02040503050406030204" pitchFamily="18" charset="0"/>
                          <a:ea typeface="Cambria" panose="02040503050406030204" pitchFamily="18" charset="0"/>
                        </a:rPr>
                        <a:t>Winter barley</a:t>
                      </a:r>
                    </a:p>
                  </a:txBody>
                  <a:tcPr/>
                </a:tc>
                <a:tc>
                  <a:txBody>
                    <a:bodyPr/>
                    <a:lstStyle/>
                    <a:p>
                      <a:pPr algn="ctr"/>
                      <a:r>
                        <a:rPr lang="en-US" sz="2000" dirty="0">
                          <a:latin typeface="Cambria" panose="02040503050406030204" pitchFamily="18" charset="0"/>
                          <a:ea typeface="Cambria" panose="02040503050406030204" pitchFamily="18" charset="0"/>
                        </a:rPr>
                        <a:t>Onion</a:t>
                      </a:r>
                    </a:p>
                  </a:txBody>
                  <a:tcPr/>
                </a:tc>
                <a:tc>
                  <a:txBody>
                    <a:bodyPr/>
                    <a:lstStyle/>
                    <a:p>
                      <a:pPr algn="ctr"/>
                      <a:r>
                        <a:rPr lang="en-US" sz="2000" dirty="0">
                          <a:latin typeface="Cambria" panose="02040503050406030204" pitchFamily="18" charset="0"/>
                          <a:ea typeface="Cambria" panose="02040503050406030204" pitchFamily="18" charset="0"/>
                        </a:rPr>
                        <a:t>Vetch </a:t>
                      </a:r>
                    </a:p>
                  </a:txBody>
                  <a:tcPr/>
                </a:tc>
                <a:extLst>
                  <a:ext uri="{0D108BD9-81ED-4DB2-BD59-A6C34878D82A}">
                    <a16:rowId xmlns:a16="http://schemas.microsoft.com/office/drawing/2014/main" val="2178321865"/>
                  </a:ext>
                </a:extLst>
              </a:tr>
              <a:tr h="370840">
                <a:tc>
                  <a:txBody>
                    <a:bodyPr/>
                    <a:lstStyle/>
                    <a:p>
                      <a:pPr algn="ctr"/>
                      <a:r>
                        <a:rPr lang="en-US" sz="2000" dirty="0">
                          <a:latin typeface="Cambria" panose="02040503050406030204" pitchFamily="18" charset="0"/>
                          <a:ea typeface="Cambria" panose="02040503050406030204" pitchFamily="18" charset="0"/>
                        </a:rPr>
                        <a:t>Watermelon</a:t>
                      </a:r>
                    </a:p>
                  </a:txBody>
                  <a:tcPr/>
                </a:tc>
                <a:tc>
                  <a:txBody>
                    <a:bodyPr/>
                    <a:lstStyle/>
                    <a:p>
                      <a:pPr algn="ctr"/>
                      <a:r>
                        <a:rPr lang="en-US" sz="2000" dirty="0">
                          <a:latin typeface="Cambria" panose="02040503050406030204" pitchFamily="18" charset="0"/>
                          <a:ea typeface="Cambria" panose="02040503050406030204" pitchFamily="18" charset="0"/>
                        </a:rPr>
                        <a:t>Winter wheat</a:t>
                      </a:r>
                    </a:p>
                  </a:txBody>
                  <a:tcPr/>
                </a:tc>
                <a:tc>
                  <a:txBody>
                    <a:bodyPr/>
                    <a:lstStyle/>
                    <a:p>
                      <a:pPr algn="ctr"/>
                      <a:r>
                        <a:rPr lang="en-US" sz="2000" dirty="0">
                          <a:latin typeface="Cambria" panose="02040503050406030204" pitchFamily="18" charset="0"/>
                          <a:ea typeface="Cambria" panose="02040503050406030204" pitchFamily="18" charset="0"/>
                        </a:rPr>
                        <a:t>Beetroot</a:t>
                      </a:r>
                    </a:p>
                  </a:txBody>
                  <a:tcPr/>
                </a:tc>
                <a:tc>
                  <a:txBody>
                    <a:bodyPr/>
                    <a:lstStyle/>
                    <a:p>
                      <a:pPr algn="ctr"/>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65652679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Cambria" panose="02040503050406030204" pitchFamily="18" charset="0"/>
                          <a:ea typeface="Cambria" panose="02040503050406030204" pitchFamily="18" charset="0"/>
                        </a:rPr>
                        <a:t>Winter barley</a:t>
                      </a:r>
                    </a:p>
                  </a:txBody>
                  <a:tcPr/>
                </a:tc>
                <a:tc>
                  <a:txBody>
                    <a:bodyPr/>
                    <a:lstStyle/>
                    <a:p>
                      <a:pPr algn="ctr"/>
                      <a:r>
                        <a:rPr lang="en-US" sz="2000" dirty="0">
                          <a:latin typeface="Cambria" panose="02040503050406030204" pitchFamily="18" charset="0"/>
                          <a:ea typeface="Cambria" panose="02040503050406030204" pitchFamily="18" charset="0"/>
                        </a:rPr>
                        <a:t>Carrot</a:t>
                      </a:r>
                    </a:p>
                  </a:txBody>
                  <a:tcPr/>
                </a:tc>
                <a:tc>
                  <a:txBody>
                    <a:bodyPr/>
                    <a:lstStyle/>
                    <a:p>
                      <a:pPr algn="ctr"/>
                      <a:r>
                        <a:rPr lang="en-US" sz="2000" dirty="0">
                          <a:latin typeface="Cambria" panose="02040503050406030204" pitchFamily="18" charset="0"/>
                          <a:ea typeface="Cambria" panose="02040503050406030204" pitchFamily="18" charset="0"/>
                        </a:rPr>
                        <a:t>Eggplant</a:t>
                      </a:r>
                    </a:p>
                  </a:txBody>
                  <a:tcPr/>
                </a:tc>
                <a:tc>
                  <a:txBody>
                    <a:bodyPr/>
                    <a:lstStyle/>
                    <a:p>
                      <a:pPr algn="ctr"/>
                      <a:r>
                        <a:rPr lang="en-US" sz="2000" dirty="0">
                          <a:latin typeface="Cambria" panose="02040503050406030204" pitchFamily="18" charset="0"/>
                          <a:ea typeface="Cambria" panose="02040503050406030204" pitchFamily="18" charset="0"/>
                        </a:rPr>
                        <a:t>Spinach</a:t>
                      </a:r>
                    </a:p>
                  </a:txBody>
                  <a:tcPr/>
                </a:tc>
                <a:extLst>
                  <a:ext uri="{0D108BD9-81ED-4DB2-BD59-A6C34878D82A}">
                    <a16:rowId xmlns:a16="http://schemas.microsoft.com/office/drawing/2014/main" val="2241060402"/>
                  </a:ext>
                </a:extLst>
              </a:tr>
              <a:tr h="370840">
                <a:tc>
                  <a:txBody>
                    <a:bodyPr/>
                    <a:lstStyle/>
                    <a:p>
                      <a:pPr algn="ctr"/>
                      <a:r>
                        <a:rPr lang="en-US" sz="2000" dirty="0">
                          <a:latin typeface="Cambria" panose="02040503050406030204" pitchFamily="18" charset="0"/>
                          <a:ea typeface="Cambria" panose="02040503050406030204" pitchFamily="18" charset="0"/>
                        </a:rPr>
                        <a:t>Cabbage</a:t>
                      </a:r>
                    </a:p>
                  </a:txBody>
                  <a:tcPr/>
                </a:tc>
                <a:tc>
                  <a:txBody>
                    <a:bodyPr/>
                    <a:lstStyle/>
                    <a:p>
                      <a:pPr algn="ctr"/>
                      <a:r>
                        <a:rPr lang="en-US" sz="2000" dirty="0">
                          <a:latin typeface="Cambria" panose="02040503050406030204" pitchFamily="18" charset="0"/>
                          <a:ea typeface="Cambria" panose="02040503050406030204" pitchFamily="18" charset="0"/>
                        </a:rPr>
                        <a:t>Onion</a:t>
                      </a:r>
                    </a:p>
                  </a:txBody>
                  <a:tcPr/>
                </a:tc>
                <a:tc>
                  <a:txBody>
                    <a:bodyPr/>
                    <a:lstStyle/>
                    <a:p>
                      <a:pPr algn="ctr"/>
                      <a:r>
                        <a:rPr lang="en-US" sz="2000" dirty="0">
                          <a:latin typeface="Cambria" panose="02040503050406030204" pitchFamily="18" charset="0"/>
                          <a:ea typeface="Cambria" panose="02040503050406030204" pitchFamily="18" charset="0"/>
                        </a:rPr>
                        <a:t>Potato</a:t>
                      </a:r>
                    </a:p>
                  </a:txBody>
                  <a:tcPr/>
                </a:tc>
                <a:tc>
                  <a:txBody>
                    <a:bodyPr/>
                    <a:lstStyle/>
                    <a:p>
                      <a:pPr algn="ctr"/>
                      <a:r>
                        <a:rPr lang="en-US" sz="2000" dirty="0">
                          <a:latin typeface="Cambria" panose="02040503050406030204" pitchFamily="18" charset="0"/>
                          <a:ea typeface="Cambria" panose="02040503050406030204" pitchFamily="18" charset="0"/>
                        </a:rPr>
                        <a:t>Beans</a:t>
                      </a:r>
                    </a:p>
                  </a:txBody>
                  <a:tcPr/>
                </a:tc>
                <a:extLst>
                  <a:ext uri="{0D108BD9-81ED-4DB2-BD59-A6C34878D82A}">
                    <a16:rowId xmlns:a16="http://schemas.microsoft.com/office/drawing/2014/main" val="3287969317"/>
                  </a:ext>
                </a:extLst>
              </a:tr>
            </a:tbl>
          </a:graphicData>
        </a:graphic>
      </p:graphicFrame>
      <p:sp>
        <p:nvSpPr>
          <p:cNvPr id="6" name="TextBox 5">
            <a:extLst>
              <a:ext uri="{FF2B5EF4-FFF2-40B4-BE49-F238E27FC236}">
                <a16:creationId xmlns:a16="http://schemas.microsoft.com/office/drawing/2014/main" id="{3D2F4AC6-ED0C-4F05-9613-5F4E8CCF1C5F}"/>
              </a:ext>
            </a:extLst>
          </p:cNvPr>
          <p:cNvSpPr txBox="1"/>
          <p:nvPr/>
        </p:nvSpPr>
        <p:spPr>
          <a:xfrm>
            <a:off x="1096963" y="4621696"/>
            <a:ext cx="9442174" cy="830997"/>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rPr>
              <a:t>It is important that successive crops belong to different botanical families with different root systems and nutrient requirements</a:t>
            </a:r>
          </a:p>
        </p:txBody>
      </p:sp>
    </p:spTree>
    <p:extLst>
      <p:ext uri="{BB962C8B-B14F-4D97-AF65-F5344CB8AC3E}">
        <p14:creationId xmlns:p14="http://schemas.microsoft.com/office/powerpoint/2010/main" val="3650277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3454773" y="2066443"/>
            <a:ext cx="4607224" cy="38583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6263CCF-E9E5-4319-8537-4057B98BCF07}"/>
              </a:ext>
            </a:extLst>
          </p:cNvPr>
          <p:cNvSpPr>
            <a:spLocks noGrp="1"/>
          </p:cNvSpPr>
          <p:nvPr>
            <p:ph type="title"/>
          </p:nvPr>
        </p:nvSpPr>
        <p:spPr/>
        <p:txBody>
          <a:bodyPr/>
          <a:lstStyle/>
          <a:p>
            <a:pPr algn="ctr"/>
            <a:r>
              <a:rPr lang="en-US" dirty="0"/>
              <a:t>Crop Rotation</a:t>
            </a:r>
          </a:p>
        </p:txBody>
      </p:sp>
      <p:pic>
        <p:nvPicPr>
          <p:cNvPr id="4" name="Picture 4">
            <a:extLst>
              <a:ext uri="{FF2B5EF4-FFF2-40B4-BE49-F238E27FC236}">
                <a16:creationId xmlns:a16="http://schemas.microsoft.com/office/drawing/2014/main" id="{0A79C9C4-2F20-4499-AD70-836DDD96FFC3}"/>
              </a:ext>
            </a:extLst>
          </p:cNvPr>
          <p:cNvPicPr>
            <a:picLocks noChangeAspect="1"/>
          </p:cNvPicPr>
          <p:nvPr/>
        </p:nvPicPr>
        <p:blipFill>
          <a:blip r:embed="rId2"/>
          <a:stretch>
            <a:fillRect/>
          </a:stretch>
        </p:blipFill>
        <p:spPr>
          <a:xfrm>
            <a:off x="4915790" y="1814413"/>
            <a:ext cx="1685189" cy="1116438"/>
          </a:xfrm>
          <a:prstGeom prst="rect">
            <a:avLst/>
          </a:prstGeom>
          <a:ln>
            <a:noFill/>
          </a:ln>
          <a:effectLst>
            <a:outerShdw blurRad="292100" dist="139700" dir="2700000" algn="tl" rotWithShape="0">
              <a:srgbClr val="333333">
                <a:alpha val="65000"/>
              </a:srgbClr>
            </a:outerShdw>
          </a:effectLst>
        </p:spPr>
      </p:pic>
      <p:pic>
        <p:nvPicPr>
          <p:cNvPr id="5" name="Picture 5">
            <a:extLst>
              <a:ext uri="{FF2B5EF4-FFF2-40B4-BE49-F238E27FC236}">
                <a16:creationId xmlns:a16="http://schemas.microsoft.com/office/drawing/2014/main" id="{B2393CB3-EAF6-4733-92A0-4CD75AB061FF}"/>
              </a:ext>
            </a:extLst>
          </p:cNvPr>
          <p:cNvPicPr>
            <a:picLocks noChangeAspect="1"/>
          </p:cNvPicPr>
          <p:nvPr/>
        </p:nvPicPr>
        <p:blipFill>
          <a:blip r:embed="rId3"/>
          <a:stretch>
            <a:fillRect/>
          </a:stretch>
        </p:blipFill>
        <p:spPr>
          <a:xfrm>
            <a:off x="3470601" y="5026137"/>
            <a:ext cx="1583376" cy="1055584"/>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DBA706A8-4A16-4A21-A91D-20B502FC397E}"/>
              </a:ext>
            </a:extLst>
          </p:cNvPr>
          <p:cNvPicPr>
            <a:picLocks noChangeAspect="1"/>
          </p:cNvPicPr>
          <p:nvPr/>
        </p:nvPicPr>
        <p:blipFill>
          <a:blip r:embed="rId4"/>
          <a:stretch>
            <a:fillRect/>
          </a:stretch>
        </p:blipFill>
        <p:spPr>
          <a:xfrm>
            <a:off x="6132878" y="5014282"/>
            <a:ext cx="1586261" cy="1055584"/>
          </a:xfrm>
          <a:prstGeom prst="rect">
            <a:avLst/>
          </a:prstGeom>
          <a:ln>
            <a:noFill/>
          </a:ln>
          <a:effectLst>
            <a:outerShdw blurRad="292100" dist="139700" dir="2700000" algn="tl" rotWithShape="0">
              <a:srgbClr val="333333">
                <a:alpha val="65000"/>
              </a:srgbClr>
            </a:outerShdw>
          </a:effectLst>
        </p:spPr>
      </p:pic>
      <p:pic>
        <p:nvPicPr>
          <p:cNvPr id="7" name="Picture 7">
            <a:extLst>
              <a:ext uri="{FF2B5EF4-FFF2-40B4-BE49-F238E27FC236}">
                <a16:creationId xmlns:a16="http://schemas.microsoft.com/office/drawing/2014/main" id="{F9AD29F3-0F12-494E-A54C-C6D8FDB4A9DF}"/>
              </a:ext>
            </a:extLst>
          </p:cNvPr>
          <p:cNvPicPr>
            <a:picLocks noChangeAspect="1"/>
          </p:cNvPicPr>
          <p:nvPr/>
        </p:nvPicPr>
        <p:blipFill>
          <a:blip r:embed="rId5"/>
          <a:stretch>
            <a:fillRect/>
          </a:stretch>
        </p:blipFill>
        <p:spPr>
          <a:xfrm>
            <a:off x="7235254" y="3007904"/>
            <a:ext cx="1572254" cy="1042540"/>
          </a:xfrm>
          <a:prstGeom prst="rect">
            <a:avLst/>
          </a:prstGeom>
          <a:ln>
            <a:noFill/>
          </a:ln>
          <a:effectLst>
            <a:outerShdw blurRad="292100" dist="139700" dir="2700000" algn="tl" rotWithShape="0">
              <a:srgbClr val="333333">
                <a:alpha val="65000"/>
              </a:srgbClr>
            </a:outerShdw>
          </a:effectLst>
        </p:spPr>
      </p:pic>
      <p:pic>
        <p:nvPicPr>
          <p:cNvPr id="8" name="Picture 8">
            <a:extLst>
              <a:ext uri="{FF2B5EF4-FFF2-40B4-BE49-F238E27FC236}">
                <a16:creationId xmlns:a16="http://schemas.microsoft.com/office/drawing/2014/main" id="{F79E703C-A361-499B-8179-C78CAA8AE6BB}"/>
              </a:ext>
            </a:extLst>
          </p:cNvPr>
          <p:cNvPicPr>
            <a:picLocks noChangeAspect="1"/>
          </p:cNvPicPr>
          <p:nvPr/>
        </p:nvPicPr>
        <p:blipFill>
          <a:blip r:embed="rId6"/>
          <a:stretch>
            <a:fillRect/>
          </a:stretch>
        </p:blipFill>
        <p:spPr>
          <a:xfrm>
            <a:off x="2586943" y="3027782"/>
            <a:ext cx="1566489" cy="1037016"/>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008F3CAD-7614-48EA-BB15-085F5FDCDCE6}"/>
              </a:ext>
            </a:extLst>
          </p:cNvPr>
          <p:cNvSpPr txBox="1"/>
          <p:nvPr/>
        </p:nvSpPr>
        <p:spPr>
          <a:xfrm>
            <a:off x="5053977" y="2963728"/>
            <a:ext cx="1418433" cy="707886"/>
          </a:xfrm>
          <a:prstGeom prst="rect">
            <a:avLst/>
          </a:prstGeom>
          <a:noFill/>
        </p:spPr>
        <p:txBody>
          <a:bodyPr wrap="square" rtlCol="0">
            <a:spAutoFit/>
          </a:bodyPr>
          <a:lstStyle/>
          <a:p>
            <a:pPr algn="ctr"/>
            <a:r>
              <a:rPr lang="en-US" sz="2000" dirty="0">
                <a:latin typeface="Cambria" panose="02040503050406030204" pitchFamily="18" charset="0"/>
                <a:ea typeface="Cambria" panose="02040503050406030204" pitchFamily="18" charset="0"/>
              </a:rPr>
              <a:t>Field 1</a:t>
            </a:r>
            <a:r>
              <a:rPr lang="el-GR" sz="2000" dirty="0">
                <a:latin typeface="Cambria" panose="02040503050406030204" pitchFamily="18" charset="0"/>
                <a:ea typeface="Cambria" panose="02040503050406030204" pitchFamily="18" charset="0"/>
              </a:rPr>
              <a:t> - </a:t>
            </a:r>
            <a:r>
              <a:rPr lang="en-US" sz="2000" dirty="0">
                <a:latin typeface="Cambria" panose="02040503050406030204" pitchFamily="18" charset="0"/>
                <a:ea typeface="Cambria" panose="02040503050406030204" pitchFamily="18" charset="0"/>
              </a:rPr>
              <a:t>Barley</a:t>
            </a:r>
          </a:p>
        </p:txBody>
      </p:sp>
      <p:sp>
        <p:nvSpPr>
          <p:cNvPr id="15" name="TextBox 14">
            <a:extLst>
              <a:ext uri="{FF2B5EF4-FFF2-40B4-BE49-F238E27FC236}">
                <a16:creationId xmlns:a16="http://schemas.microsoft.com/office/drawing/2014/main" id="{FFADE0EA-AD0C-4DAF-9D9B-804B78E7DD05}"/>
              </a:ext>
            </a:extLst>
          </p:cNvPr>
          <p:cNvSpPr txBox="1"/>
          <p:nvPr/>
        </p:nvSpPr>
        <p:spPr>
          <a:xfrm>
            <a:off x="8743173" y="3223124"/>
            <a:ext cx="1694866" cy="646331"/>
          </a:xfrm>
          <a:prstGeom prst="rect">
            <a:avLst/>
          </a:prstGeom>
          <a:noFill/>
        </p:spPr>
        <p:txBody>
          <a:bodyPr wrap="square" rtlCol="0">
            <a:spAutoFit/>
          </a:bodyPr>
          <a:lstStyle/>
          <a:p>
            <a:pPr algn="ctr"/>
            <a:r>
              <a:rPr lang="en-US" dirty="0">
                <a:latin typeface="Cambria" panose="02040503050406030204" pitchFamily="18" charset="0"/>
                <a:ea typeface="Cambria" panose="02040503050406030204" pitchFamily="18" charset="0"/>
              </a:rPr>
              <a:t>Field 2 - Beetroot </a:t>
            </a:r>
          </a:p>
        </p:txBody>
      </p:sp>
      <p:sp>
        <p:nvSpPr>
          <p:cNvPr id="25" name="TextBox 24">
            <a:extLst>
              <a:ext uri="{FF2B5EF4-FFF2-40B4-BE49-F238E27FC236}">
                <a16:creationId xmlns:a16="http://schemas.microsoft.com/office/drawing/2014/main" id="{9573D01A-7ECD-4979-9D73-A109130C18AB}"/>
              </a:ext>
            </a:extLst>
          </p:cNvPr>
          <p:cNvSpPr txBox="1"/>
          <p:nvPr/>
        </p:nvSpPr>
        <p:spPr>
          <a:xfrm>
            <a:off x="1660383" y="5049991"/>
            <a:ext cx="1495208" cy="707886"/>
          </a:xfrm>
          <a:prstGeom prst="rect">
            <a:avLst/>
          </a:prstGeom>
          <a:noFill/>
        </p:spPr>
        <p:txBody>
          <a:bodyPr wrap="square" rtlCol="0">
            <a:spAutoFit/>
          </a:bodyPr>
          <a:lstStyle/>
          <a:p>
            <a:pPr algn="ctr"/>
            <a:r>
              <a:rPr lang="en-US" sz="2000" dirty="0">
                <a:latin typeface="Cambria" panose="02040503050406030204" pitchFamily="18" charset="0"/>
                <a:ea typeface="Cambria" panose="02040503050406030204" pitchFamily="18" charset="0"/>
              </a:rPr>
              <a:t>Field 4 </a:t>
            </a:r>
            <a:r>
              <a:rPr lang="en-150"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ctr"/>
            <a:r>
              <a:rPr lang="en-US" sz="2000" dirty="0" smtClean="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Potato</a:t>
            </a:r>
          </a:p>
        </p:txBody>
      </p:sp>
      <p:sp>
        <p:nvSpPr>
          <p:cNvPr id="26" name="TextBox 25">
            <a:extLst>
              <a:ext uri="{FF2B5EF4-FFF2-40B4-BE49-F238E27FC236}">
                <a16:creationId xmlns:a16="http://schemas.microsoft.com/office/drawing/2014/main" id="{B9520552-C366-422C-8AD6-9D2F958A29C6}"/>
              </a:ext>
            </a:extLst>
          </p:cNvPr>
          <p:cNvSpPr txBox="1"/>
          <p:nvPr/>
        </p:nvSpPr>
        <p:spPr>
          <a:xfrm>
            <a:off x="7933327" y="5190553"/>
            <a:ext cx="1619692" cy="707886"/>
          </a:xfrm>
          <a:prstGeom prst="rect">
            <a:avLst/>
          </a:prstGeom>
          <a:noFill/>
        </p:spPr>
        <p:txBody>
          <a:bodyPr wrap="square" rtlCol="0">
            <a:spAutoFit/>
          </a:bodyPr>
          <a:lstStyle/>
          <a:p>
            <a:pPr algn="ctr"/>
            <a:r>
              <a:rPr lang="en-US" sz="2000" dirty="0">
                <a:latin typeface="Cambria" panose="02040503050406030204" pitchFamily="18" charset="0"/>
                <a:ea typeface="Cambria" panose="02040503050406030204" pitchFamily="18" charset="0"/>
              </a:rPr>
              <a:t>Field 3 </a:t>
            </a:r>
            <a:r>
              <a:rPr lang="en-150"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ctr"/>
            <a:r>
              <a:rPr lang="en-US" sz="2000" dirty="0" smtClean="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Cabbage</a:t>
            </a:r>
          </a:p>
        </p:txBody>
      </p:sp>
      <p:sp>
        <p:nvSpPr>
          <p:cNvPr id="3" name="Rectangle 2"/>
          <p:cNvSpPr/>
          <p:nvPr/>
        </p:nvSpPr>
        <p:spPr>
          <a:xfrm>
            <a:off x="913317" y="3704789"/>
            <a:ext cx="1112805" cy="707886"/>
          </a:xfrm>
          <a:prstGeom prst="rect">
            <a:avLst/>
          </a:prstGeom>
        </p:spPr>
        <p:txBody>
          <a:bodyPr wrap="none">
            <a:spAutoFit/>
          </a:bodyPr>
          <a:lstStyle/>
          <a:p>
            <a:pPr algn="ctr"/>
            <a:r>
              <a:rPr lang="en-US" sz="2000" dirty="0">
                <a:latin typeface="Cambria" panose="02040503050406030204" pitchFamily="18" charset="0"/>
                <a:ea typeface="Cambria" panose="02040503050406030204" pitchFamily="18" charset="0"/>
              </a:rPr>
              <a:t>Field 5</a:t>
            </a:r>
            <a:r>
              <a:rPr lang="el-GR" sz="2000" dirty="0">
                <a:latin typeface="Cambria" panose="02040503050406030204" pitchFamily="18" charset="0"/>
                <a:ea typeface="Cambria" panose="02040503050406030204" pitchFamily="18" charset="0"/>
              </a:rPr>
              <a:t> </a:t>
            </a:r>
            <a:r>
              <a:rPr lang="en-150" sz="2000" dirty="0" smtClean="0">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a:p>
            <a:pPr algn="ctr"/>
            <a:r>
              <a:rPr lang="en-US" sz="2000" dirty="0" smtClean="0">
                <a:latin typeface="Cambria" panose="02040503050406030204" pitchFamily="18" charset="0"/>
                <a:ea typeface="Cambria" panose="02040503050406030204" pitchFamily="18" charset="0"/>
              </a:rPr>
              <a:t>vetch</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9434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BF58D3-EB0E-47E2-898B-809338CCB91C}"/>
              </a:ext>
            </a:extLst>
          </p:cNvPr>
          <p:cNvSpPr>
            <a:spLocks noGrp="1"/>
          </p:cNvSpPr>
          <p:nvPr>
            <p:ph type="title"/>
          </p:nvPr>
        </p:nvSpPr>
        <p:spPr/>
        <p:txBody>
          <a:bodyPr>
            <a:normAutofit/>
          </a:bodyPr>
          <a:lstStyle/>
          <a:p>
            <a:pPr algn="ctr"/>
            <a:r>
              <a:rPr lang="en-US" sz="4400" dirty="0"/>
              <a:t>Cover Crops</a:t>
            </a:r>
          </a:p>
        </p:txBody>
      </p:sp>
      <p:sp>
        <p:nvSpPr>
          <p:cNvPr id="3" name="Θέση περιεχομένου 2">
            <a:extLst>
              <a:ext uri="{FF2B5EF4-FFF2-40B4-BE49-F238E27FC236}">
                <a16:creationId xmlns:a16="http://schemas.microsoft.com/office/drawing/2014/main" id="{698E58D0-74BC-47A3-B9EC-8DFB884BEA2E}"/>
              </a:ext>
            </a:extLst>
          </p:cNvPr>
          <p:cNvSpPr>
            <a:spLocks noGrp="1"/>
          </p:cNvSpPr>
          <p:nvPr>
            <p:ph idx="1"/>
          </p:nvPr>
        </p:nvSpPr>
        <p:spPr>
          <a:xfrm>
            <a:off x="1097280" y="1845733"/>
            <a:ext cx="10058400" cy="4357843"/>
          </a:xfrm>
        </p:spPr>
        <p:txBody>
          <a:bodyPr>
            <a:normAutofit/>
          </a:bodyPr>
          <a:lstStyle/>
          <a:p>
            <a:pPr algn="just"/>
            <a:r>
              <a:rPr lang="en-US" sz="2300" dirty="0"/>
              <a:t>Planting cover crops, such as legumes or grasses, during fallow periods helps protect the soil from erosion, improves soil fertility, suppresses weeds, and enhances water retention. Cover crops also contribute organic matter to the soil when they are incorporated.</a:t>
            </a:r>
          </a:p>
          <a:p>
            <a:endParaRPr lang="en-US" dirty="0"/>
          </a:p>
          <a:p>
            <a:r>
              <a:rPr lang="en-US" b="1" dirty="0">
                <a:latin typeface="Calibri" panose="020F0502020204030204" pitchFamily="34" charset="0"/>
                <a:ea typeface="Calibri" panose="020F0502020204030204" pitchFamily="34" charset="0"/>
                <a:cs typeface="Calibri" panose="020F0502020204030204" pitchFamily="34" charset="0"/>
              </a:rPr>
              <a:t>Examples of cover crops:</a:t>
            </a:r>
          </a:p>
          <a:p>
            <a:pPr>
              <a:buFont typeface="Wingdings" panose="05000000000000000000" pitchFamily="2" charset="2"/>
              <a:buChar char="q"/>
            </a:pPr>
            <a:r>
              <a:rPr lang="el-GR" b="1" dirty="0" smtClean="0">
                <a:latin typeface="Calibri" panose="020F0502020204030204" pitchFamily="34" charset="0"/>
                <a:ea typeface="Calibri" panose="020F0502020204030204" pitchFamily="34" charset="0"/>
                <a:cs typeface="Calibri" panose="020F0502020204030204" pitchFamily="34" charset="0"/>
              </a:rPr>
              <a:t> </a:t>
            </a:r>
            <a:r>
              <a:rPr lang="en-US" b="1" dirty="0" smtClean="0">
                <a:latin typeface="Calibri" panose="020F0502020204030204" pitchFamily="34" charset="0"/>
                <a:ea typeface="Calibri" panose="020F0502020204030204" pitchFamily="34" charset="0"/>
                <a:cs typeface="Calibri" panose="020F0502020204030204" pitchFamily="34" charset="0"/>
              </a:rPr>
              <a:t>Grasses </a:t>
            </a:r>
            <a:r>
              <a:rPr lang="en-US" dirty="0">
                <a:latin typeface="Calibri" panose="020F0502020204030204" pitchFamily="34" charset="0"/>
                <a:ea typeface="Calibri" panose="020F0502020204030204" pitchFamily="34" charset="0"/>
                <a:cs typeface="Calibri" panose="020F0502020204030204" pitchFamily="34" charset="0"/>
              </a:rPr>
              <a:t>(wheat, oats, triticale, barley, sorghum, ryegrass, corn)</a:t>
            </a:r>
          </a:p>
          <a:p>
            <a:r>
              <a:rPr lang="en-US" sz="2000" dirty="0">
                <a:latin typeface="Calibri" panose="020F0502020204030204" pitchFamily="34" charset="0"/>
                <a:ea typeface="Calibri" panose="020F0502020204030204" pitchFamily="34" charset="0"/>
                <a:cs typeface="Calibri" panose="020F0502020204030204" pitchFamily="34" charset="0"/>
              </a:rPr>
              <a:t>They can grow successfully in many different climates, relatively fast and leave large amounts of residues that add to soil organic matter. They prevent soil erosion, suppress weed growth and scavenge nutrients from previous crops, especially nitrogen. </a:t>
            </a:r>
          </a:p>
        </p:txBody>
      </p:sp>
    </p:spTree>
    <p:extLst>
      <p:ext uri="{BB962C8B-B14F-4D97-AF65-F5344CB8AC3E}">
        <p14:creationId xmlns:p14="http://schemas.microsoft.com/office/powerpoint/2010/main" val="253781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BF58D3-EB0E-47E2-898B-809338CCB91C}"/>
              </a:ext>
            </a:extLst>
          </p:cNvPr>
          <p:cNvSpPr>
            <a:spLocks noGrp="1"/>
          </p:cNvSpPr>
          <p:nvPr>
            <p:ph type="title"/>
          </p:nvPr>
        </p:nvSpPr>
        <p:spPr/>
        <p:txBody>
          <a:bodyPr>
            <a:normAutofit/>
          </a:bodyPr>
          <a:lstStyle/>
          <a:p>
            <a:pPr algn="ctr"/>
            <a:r>
              <a:rPr lang="en-US" sz="4400" dirty="0"/>
              <a:t>Cover Crops</a:t>
            </a:r>
          </a:p>
        </p:txBody>
      </p:sp>
      <p:sp>
        <p:nvSpPr>
          <p:cNvPr id="3" name="Θέση περιεχομένου 2">
            <a:extLst>
              <a:ext uri="{FF2B5EF4-FFF2-40B4-BE49-F238E27FC236}">
                <a16:creationId xmlns:a16="http://schemas.microsoft.com/office/drawing/2014/main" id="{698E58D0-74BC-47A3-B9EC-8DFB884BEA2E}"/>
              </a:ext>
            </a:extLst>
          </p:cNvPr>
          <p:cNvSpPr>
            <a:spLocks noGrp="1"/>
          </p:cNvSpPr>
          <p:nvPr>
            <p:ph idx="1"/>
          </p:nvPr>
        </p:nvSpPr>
        <p:spPr>
          <a:xfrm>
            <a:off x="1097280" y="1845733"/>
            <a:ext cx="10058400" cy="4357843"/>
          </a:xfrm>
        </p:spPr>
        <p:txBody>
          <a:bodyPr>
            <a:normAutofit/>
          </a:bodyPr>
          <a:lstStyle/>
          <a:p>
            <a:pPr algn="just">
              <a:lnSpc>
                <a:spcPct val="110000"/>
              </a:lnSpc>
              <a:spcBef>
                <a:spcPts val="0"/>
              </a:spcBef>
              <a:spcAft>
                <a:spcPts val="0"/>
              </a:spcAft>
              <a:buFont typeface="Wingdings" panose="05000000000000000000" pitchFamily="2" charset="2"/>
              <a:buChar char="q"/>
            </a:pPr>
            <a:r>
              <a:rPr lang="el-GR" sz="1800" b="1" dirty="0" smtClean="0">
                <a:cs typeface="Calibri" panose="020F0502020204030204" pitchFamily="34" charset="0"/>
              </a:rPr>
              <a:t> </a:t>
            </a:r>
            <a:r>
              <a:rPr lang="en-US" sz="1800" b="1" dirty="0" smtClean="0">
                <a:cs typeface="Calibri" panose="020F0502020204030204" pitchFamily="34" charset="0"/>
              </a:rPr>
              <a:t>Legumes</a:t>
            </a:r>
            <a:r>
              <a:rPr lang="en-US" sz="1800" dirty="0" smtClean="0">
                <a:cs typeface="Calibri" panose="020F0502020204030204" pitchFamily="34" charset="0"/>
              </a:rPr>
              <a:t> </a:t>
            </a:r>
            <a:r>
              <a:rPr lang="en-US" sz="1800" dirty="0">
                <a:cs typeface="Calibri" panose="020F0502020204030204" pitchFamily="34" charset="0"/>
              </a:rPr>
              <a:t>(hairy vetch, cowpea, pea, alfalfa, fava, red and white clover, lablab)</a:t>
            </a:r>
          </a:p>
          <a:p>
            <a:pPr algn="just">
              <a:lnSpc>
                <a:spcPct val="110000"/>
              </a:lnSpc>
              <a:spcBef>
                <a:spcPts val="0"/>
              </a:spcBef>
              <a:spcAft>
                <a:spcPts val="0"/>
              </a:spcAft>
            </a:pPr>
            <a:r>
              <a:rPr lang="en-US" sz="1800" dirty="0">
                <a:cs typeface="Calibri" panose="020F0502020204030204" pitchFamily="34" charset="0"/>
              </a:rPr>
              <a:t>Legumes are popular as nitrogen-fixing crops. Their strong root system can improve soil structure and prevent soil erosion. The bigger the plants grow, the more benefits they provide. Compared to grasses, they are lower in carbon and higher in N content that is usually released faster. Also they attract more </a:t>
            </a:r>
            <a:r>
              <a:rPr lang="en-US" sz="1800" dirty="0" smtClean="0">
                <a:cs typeface="Calibri" panose="020F0502020204030204" pitchFamily="34" charset="0"/>
              </a:rPr>
              <a:t>insects</a:t>
            </a:r>
          </a:p>
          <a:p>
            <a:pPr algn="just">
              <a:lnSpc>
                <a:spcPct val="110000"/>
              </a:lnSpc>
              <a:spcBef>
                <a:spcPts val="0"/>
              </a:spcBef>
              <a:spcAft>
                <a:spcPts val="0"/>
              </a:spcAft>
            </a:pPr>
            <a:endParaRPr lang="en-US" sz="1800" dirty="0">
              <a:cs typeface="Calibri" panose="020F0502020204030204" pitchFamily="34" charset="0"/>
            </a:endParaRPr>
          </a:p>
          <a:p>
            <a:pPr algn="just">
              <a:lnSpc>
                <a:spcPct val="110000"/>
              </a:lnSpc>
              <a:spcBef>
                <a:spcPts val="0"/>
              </a:spcBef>
              <a:spcAft>
                <a:spcPts val="0"/>
              </a:spcAft>
              <a:buFont typeface="Wingdings" panose="05000000000000000000" pitchFamily="2" charset="2"/>
              <a:buChar char="q"/>
            </a:pPr>
            <a:r>
              <a:rPr lang="en-US" sz="1800" b="1" dirty="0" smtClean="0">
                <a:cs typeface="Calibri" panose="020F0502020204030204" pitchFamily="34" charset="0"/>
              </a:rPr>
              <a:t> Broadleaf </a:t>
            </a:r>
            <a:r>
              <a:rPr lang="en-US" sz="1800" b="1" dirty="0">
                <a:cs typeface="Calibri" panose="020F0502020204030204" pitchFamily="34" charset="0"/>
              </a:rPr>
              <a:t>non-legumes</a:t>
            </a:r>
            <a:r>
              <a:rPr lang="en-US" sz="1800" dirty="0">
                <a:cs typeface="Calibri" panose="020F0502020204030204" pitchFamily="34" charset="0"/>
              </a:rPr>
              <a:t> (radishes, mustard, rapeseed)  </a:t>
            </a:r>
            <a:endParaRPr lang="el-GR" sz="1800" dirty="0">
              <a:cs typeface="Calibri" panose="020F0502020204030204" pitchFamily="34" charset="0"/>
            </a:endParaRPr>
          </a:p>
          <a:p>
            <a:pPr>
              <a:lnSpc>
                <a:spcPct val="110000"/>
              </a:lnSpc>
              <a:spcBef>
                <a:spcPts val="0"/>
              </a:spcBef>
              <a:spcAft>
                <a:spcPts val="0"/>
              </a:spcAft>
            </a:pPr>
            <a:r>
              <a:rPr lang="en-US" sz="1800" dirty="0">
                <a:cs typeface="Calibri" panose="020F0502020204030204" pitchFamily="34" charset="0"/>
              </a:rPr>
              <a:t>Apart from the benefits in weed management, soil erosion </a:t>
            </a:r>
            <a:endParaRPr lang="en-US" sz="1800" dirty="0" smtClean="0">
              <a:cs typeface="Calibri" panose="020F0502020204030204" pitchFamily="34" charset="0"/>
            </a:endParaRPr>
          </a:p>
          <a:p>
            <a:pPr>
              <a:lnSpc>
                <a:spcPct val="110000"/>
              </a:lnSpc>
              <a:spcBef>
                <a:spcPts val="0"/>
              </a:spcBef>
              <a:spcAft>
                <a:spcPts val="0"/>
              </a:spcAft>
            </a:pPr>
            <a:r>
              <a:rPr lang="en-US" sz="1800" dirty="0" smtClean="0">
                <a:cs typeface="Calibri" panose="020F0502020204030204" pitchFamily="34" charset="0"/>
              </a:rPr>
              <a:t>prevention </a:t>
            </a:r>
            <a:r>
              <a:rPr lang="en-US" sz="1800" dirty="0">
                <a:cs typeface="Calibri" panose="020F0502020204030204" pitchFamily="34" charset="0"/>
              </a:rPr>
              <a:t>and tackling soil compaction, </a:t>
            </a:r>
            <a:endParaRPr lang="en-US" sz="1800" dirty="0" smtClean="0">
              <a:cs typeface="Calibri" panose="020F0502020204030204" pitchFamily="34" charset="0"/>
            </a:endParaRPr>
          </a:p>
          <a:p>
            <a:pPr>
              <a:lnSpc>
                <a:spcPct val="110000"/>
              </a:lnSpc>
              <a:spcBef>
                <a:spcPts val="0"/>
              </a:spcBef>
              <a:spcAft>
                <a:spcPts val="0"/>
              </a:spcAft>
            </a:pPr>
            <a:r>
              <a:rPr lang="en-US" sz="1800" dirty="0" err="1" smtClean="0">
                <a:cs typeface="Calibri" panose="020F0502020204030204" pitchFamily="34" charset="0"/>
              </a:rPr>
              <a:t>Brassicaceae</a:t>
            </a:r>
            <a:r>
              <a:rPr lang="en-US" sz="1800" dirty="0" smtClean="0">
                <a:cs typeface="Calibri" panose="020F0502020204030204" pitchFamily="34" charset="0"/>
              </a:rPr>
              <a:t> </a:t>
            </a:r>
            <a:r>
              <a:rPr lang="en-US" sz="1800" dirty="0">
                <a:cs typeface="Calibri" panose="020F0502020204030204" pitchFamily="34" charset="0"/>
              </a:rPr>
              <a:t>family has bio-fumigation abilities. </a:t>
            </a:r>
            <a:endParaRPr lang="en-US" sz="1800" dirty="0" smtClean="0">
              <a:cs typeface="Calibri" panose="020F0502020204030204" pitchFamily="34" charset="0"/>
            </a:endParaRPr>
          </a:p>
          <a:p>
            <a:pPr>
              <a:lnSpc>
                <a:spcPct val="110000"/>
              </a:lnSpc>
              <a:spcBef>
                <a:spcPts val="0"/>
              </a:spcBef>
              <a:spcAft>
                <a:spcPts val="0"/>
              </a:spcAft>
            </a:pPr>
            <a:r>
              <a:rPr lang="en-US" sz="1800" dirty="0" smtClean="0">
                <a:cs typeface="Calibri" panose="020F0502020204030204" pitchFamily="34" charset="0"/>
              </a:rPr>
              <a:t>The </a:t>
            </a:r>
            <a:r>
              <a:rPr lang="en-US" sz="1800" dirty="0">
                <a:cs typeface="Calibri" panose="020F0502020204030204" pitchFamily="34" charset="0"/>
              </a:rPr>
              <a:t>release of toxic compounds as they break down </a:t>
            </a:r>
            <a:endParaRPr lang="en-US" sz="1800" dirty="0" smtClean="0">
              <a:cs typeface="Calibri" panose="020F0502020204030204" pitchFamily="34" charset="0"/>
            </a:endParaRPr>
          </a:p>
          <a:p>
            <a:pPr>
              <a:lnSpc>
                <a:spcPct val="110000"/>
              </a:lnSpc>
              <a:spcBef>
                <a:spcPts val="0"/>
              </a:spcBef>
              <a:spcAft>
                <a:spcPts val="0"/>
              </a:spcAft>
            </a:pPr>
            <a:r>
              <a:rPr lang="en-US" sz="1800" dirty="0" smtClean="0">
                <a:cs typeface="Calibri" panose="020F0502020204030204" pitchFamily="34" charset="0"/>
              </a:rPr>
              <a:t>decreases </a:t>
            </a:r>
            <a:r>
              <a:rPr lang="en-US" sz="1800" dirty="0">
                <a:cs typeface="Calibri" panose="020F0502020204030204" pitchFamily="34" charset="0"/>
              </a:rPr>
              <a:t>sol borne pathogens and pests, such as nematodes, </a:t>
            </a:r>
            <a:endParaRPr lang="en-US" sz="1800" dirty="0" smtClean="0">
              <a:cs typeface="Calibri" panose="020F0502020204030204" pitchFamily="34" charset="0"/>
            </a:endParaRPr>
          </a:p>
          <a:p>
            <a:pPr>
              <a:lnSpc>
                <a:spcPct val="110000"/>
              </a:lnSpc>
              <a:spcBef>
                <a:spcPts val="0"/>
              </a:spcBef>
              <a:spcAft>
                <a:spcPts val="0"/>
              </a:spcAft>
            </a:pPr>
            <a:r>
              <a:rPr lang="en-US" sz="1800" dirty="0" smtClean="0">
                <a:cs typeface="Calibri" panose="020F0502020204030204" pitchFamily="34" charset="0"/>
              </a:rPr>
              <a:t>fungi </a:t>
            </a:r>
            <a:r>
              <a:rPr lang="en-US" sz="1800" dirty="0">
                <a:cs typeface="Calibri" panose="020F0502020204030204" pitchFamily="34" charset="0"/>
              </a:rPr>
              <a:t>and some weeds. </a:t>
            </a:r>
          </a:p>
        </p:txBody>
      </p:sp>
      <p:pic>
        <p:nvPicPr>
          <p:cNvPr id="4" name="Picture 3"/>
          <p:cNvPicPr>
            <a:picLocks noChangeAspect="1"/>
          </p:cNvPicPr>
          <p:nvPr/>
        </p:nvPicPr>
        <p:blipFill>
          <a:blip r:embed="rId2"/>
          <a:stretch>
            <a:fillRect/>
          </a:stretch>
        </p:blipFill>
        <p:spPr>
          <a:xfrm>
            <a:off x="7409545" y="3397717"/>
            <a:ext cx="3608863" cy="2481377"/>
          </a:xfrm>
          <a:prstGeom prst="rect">
            <a:avLst/>
          </a:prstGeom>
        </p:spPr>
      </p:pic>
    </p:spTree>
    <p:extLst>
      <p:ext uri="{BB962C8B-B14F-4D97-AF65-F5344CB8AC3E}">
        <p14:creationId xmlns:p14="http://schemas.microsoft.com/office/powerpoint/2010/main" val="2735528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D7B68B-C481-4CBA-A283-736AAE41104B}"/>
              </a:ext>
            </a:extLst>
          </p:cNvPr>
          <p:cNvSpPr>
            <a:spLocks noGrp="1"/>
          </p:cNvSpPr>
          <p:nvPr>
            <p:ph type="title"/>
          </p:nvPr>
        </p:nvSpPr>
        <p:spPr/>
        <p:txBody>
          <a:bodyPr>
            <a:normAutofit/>
          </a:bodyPr>
          <a:lstStyle/>
          <a:p>
            <a:pPr algn="ctr"/>
            <a:r>
              <a:rPr lang="en-US" sz="4400" dirty="0" smtClean="0"/>
              <a:t>Problems and Challenges </a:t>
            </a:r>
            <a:br>
              <a:rPr lang="en-US" sz="4400" dirty="0" smtClean="0"/>
            </a:br>
            <a:r>
              <a:rPr lang="en-US" sz="4400" dirty="0" smtClean="0"/>
              <a:t>in Agriculture Sector</a:t>
            </a:r>
            <a:endParaRPr lang="en-US" sz="4400" dirty="0"/>
          </a:p>
        </p:txBody>
      </p:sp>
      <p:sp>
        <p:nvSpPr>
          <p:cNvPr id="3" name="Θέση περιεχομένου 2">
            <a:extLst>
              <a:ext uri="{FF2B5EF4-FFF2-40B4-BE49-F238E27FC236}">
                <a16:creationId xmlns:a16="http://schemas.microsoft.com/office/drawing/2014/main" id="{31136D10-C29B-4D5E-B1CA-F74D34B3F7B8}"/>
              </a:ext>
            </a:extLst>
          </p:cNvPr>
          <p:cNvSpPr>
            <a:spLocks noGrp="1"/>
          </p:cNvSpPr>
          <p:nvPr>
            <p:ph idx="1"/>
          </p:nvPr>
        </p:nvSpPr>
        <p:spPr>
          <a:xfrm>
            <a:off x="1097280" y="1845733"/>
            <a:ext cx="10058400" cy="4586240"/>
          </a:xfrm>
        </p:spPr>
        <p:txBody>
          <a:bodyPr>
            <a:normAutofit/>
          </a:bodyPr>
          <a:lstStyle/>
          <a:p>
            <a:pPr marL="269875" indent="-269875" algn="just">
              <a:lnSpc>
                <a:spcPct val="100000"/>
              </a:lnSpc>
              <a:spcBef>
                <a:spcPts val="0"/>
              </a:spcBef>
              <a:spcAft>
                <a:spcPts val="0"/>
              </a:spcAft>
              <a:buClr>
                <a:srgbClr val="FF0000"/>
              </a:buClr>
              <a:buFont typeface="Wingdings" panose="05000000000000000000" pitchFamily="2" charset="2"/>
              <a:buChar char="ý"/>
            </a:pPr>
            <a:r>
              <a:rPr lang="en-US" sz="2400" dirty="0"/>
              <a:t>Food production is estimated to increase by 50% until </a:t>
            </a:r>
            <a:r>
              <a:rPr lang="en-US" sz="2400" dirty="0" smtClean="0"/>
              <a:t>2050</a:t>
            </a:r>
          </a:p>
          <a:p>
            <a:pPr marL="269875" indent="-269875" algn="just">
              <a:lnSpc>
                <a:spcPct val="100000"/>
              </a:lnSpc>
              <a:spcBef>
                <a:spcPts val="0"/>
              </a:spcBef>
              <a:spcAft>
                <a:spcPts val="0"/>
              </a:spcAft>
              <a:buClr>
                <a:srgbClr val="FF0000"/>
              </a:buClr>
              <a:buFont typeface="Wingdings" panose="05000000000000000000" pitchFamily="2" charset="2"/>
              <a:buChar char="ý"/>
            </a:pPr>
            <a:endParaRPr lang="en-US" sz="2400" dirty="0"/>
          </a:p>
          <a:p>
            <a:pPr marL="269875" indent="-269875" algn="just">
              <a:lnSpc>
                <a:spcPct val="100000"/>
              </a:lnSpc>
              <a:spcBef>
                <a:spcPts val="0"/>
              </a:spcBef>
              <a:spcAft>
                <a:spcPts val="0"/>
              </a:spcAft>
              <a:buClr>
                <a:srgbClr val="FF0000"/>
              </a:buClr>
              <a:buFont typeface="Wingdings" panose="05000000000000000000" pitchFamily="2" charset="2"/>
              <a:buChar char="ý"/>
            </a:pPr>
            <a:r>
              <a:rPr lang="en-US" sz="2400" dirty="0"/>
              <a:t>828 million people in the world are hungry (~10</a:t>
            </a:r>
            <a:r>
              <a:rPr lang="en-US" sz="2400" dirty="0" smtClean="0"/>
              <a:t>%)</a:t>
            </a:r>
          </a:p>
          <a:p>
            <a:pPr marL="269875" indent="-269875" algn="just">
              <a:lnSpc>
                <a:spcPct val="100000"/>
              </a:lnSpc>
              <a:spcBef>
                <a:spcPts val="0"/>
              </a:spcBef>
              <a:spcAft>
                <a:spcPts val="0"/>
              </a:spcAft>
              <a:buClr>
                <a:srgbClr val="FF0000"/>
              </a:buClr>
              <a:buFont typeface="Wingdings" panose="05000000000000000000" pitchFamily="2" charset="2"/>
              <a:buChar char="ý"/>
            </a:pPr>
            <a:endParaRPr lang="en-US" sz="2400" dirty="0"/>
          </a:p>
          <a:p>
            <a:pPr marL="269875" indent="-269875" algn="just">
              <a:lnSpc>
                <a:spcPct val="100000"/>
              </a:lnSpc>
              <a:spcBef>
                <a:spcPts val="0"/>
              </a:spcBef>
              <a:spcAft>
                <a:spcPts val="0"/>
              </a:spcAft>
              <a:buClr>
                <a:srgbClr val="FF0000"/>
              </a:buClr>
              <a:buFont typeface="Wingdings" panose="05000000000000000000" pitchFamily="2" charset="2"/>
              <a:buChar char="ý"/>
            </a:pPr>
            <a:r>
              <a:rPr lang="en-US" sz="2400" dirty="0"/>
              <a:t>The expansion of agricultural land without destroying the environment is very limited. Agriculture accounts for 90% of forest </a:t>
            </a:r>
            <a:r>
              <a:rPr lang="en-US" sz="2400" dirty="0" smtClean="0"/>
              <a:t>destruction</a:t>
            </a:r>
          </a:p>
          <a:p>
            <a:pPr marL="269875" indent="-269875" algn="just">
              <a:lnSpc>
                <a:spcPct val="100000"/>
              </a:lnSpc>
              <a:spcBef>
                <a:spcPts val="0"/>
              </a:spcBef>
              <a:spcAft>
                <a:spcPts val="0"/>
              </a:spcAft>
              <a:buClr>
                <a:srgbClr val="FF0000"/>
              </a:buClr>
              <a:buFont typeface="Wingdings" panose="05000000000000000000" pitchFamily="2" charset="2"/>
              <a:buChar char="ý"/>
            </a:pPr>
            <a:endParaRPr lang="en-US" sz="2400" dirty="0"/>
          </a:p>
          <a:p>
            <a:pPr marL="269875" indent="-269875" algn="just">
              <a:lnSpc>
                <a:spcPct val="100000"/>
              </a:lnSpc>
              <a:spcBef>
                <a:spcPts val="0"/>
              </a:spcBef>
              <a:spcAft>
                <a:spcPts val="0"/>
              </a:spcAft>
              <a:buClr>
                <a:srgbClr val="FF0000"/>
              </a:buClr>
              <a:buFont typeface="Wingdings" panose="05000000000000000000" pitchFamily="2" charset="2"/>
              <a:buChar char="ý"/>
            </a:pPr>
            <a:r>
              <a:rPr lang="en-US" sz="2400" dirty="0"/>
              <a:t>About 40% of agricultural land has been degraded due to intensive </a:t>
            </a:r>
            <a:r>
              <a:rPr lang="en-US" sz="2400" dirty="0" smtClean="0"/>
              <a:t>agriculture</a:t>
            </a:r>
          </a:p>
          <a:p>
            <a:pPr marL="269875" indent="-269875" algn="just">
              <a:lnSpc>
                <a:spcPct val="100000"/>
              </a:lnSpc>
              <a:spcBef>
                <a:spcPts val="0"/>
              </a:spcBef>
              <a:spcAft>
                <a:spcPts val="0"/>
              </a:spcAft>
              <a:buClr>
                <a:srgbClr val="FF0000"/>
              </a:buClr>
              <a:buFont typeface="Wingdings" panose="05000000000000000000" pitchFamily="2" charset="2"/>
              <a:buChar char="ý"/>
            </a:pPr>
            <a:endParaRPr lang="en-US" sz="2400" dirty="0"/>
          </a:p>
          <a:p>
            <a:pPr marL="269875" indent="-269875" algn="just">
              <a:lnSpc>
                <a:spcPct val="100000"/>
              </a:lnSpc>
              <a:spcBef>
                <a:spcPts val="0"/>
              </a:spcBef>
              <a:spcAft>
                <a:spcPts val="0"/>
              </a:spcAft>
              <a:buClr>
                <a:srgbClr val="FF0000"/>
              </a:buClr>
              <a:buFont typeface="Wingdings" panose="05000000000000000000" pitchFamily="2" charset="2"/>
              <a:buChar char="ý"/>
            </a:pPr>
            <a:r>
              <a:rPr lang="en-150" sz="2400" dirty="0" smtClean="0"/>
              <a:t>⅓</a:t>
            </a:r>
            <a:r>
              <a:rPr lang="en-US" sz="2400" dirty="0" smtClean="0"/>
              <a:t> of </a:t>
            </a:r>
            <a:r>
              <a:rPr lang="en-US" sz="2400" dirty="0"/>
              <a:t>agricultural production ends up in landfills, further degrading the </a:t>
            </a:r>
            <a:r>
              <a:rPr lang="en-US" sz="2400" dirty="0" smtClean="0"/>
              <a:t>environment</a:t>
            </a:r>
            <a:endParaRPr lang="en-US" sz="2400" dirty="0"/>
          </a:p>
        </p:txBody>
      </p:sp>
    </p:spTree>
    <p:extLst>
      <p:ext uri="{BB962C8B-B14F-4D97-AF65-F5344CB8AC3E}">
        <p14:creationId xmlns:p14="http://schemas.microsoft.com/office/powerpoint/2010/main" val="1421098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E46C73-C563-408D-9F03-DFE02D121D97}"/>
              </a:ext>
            </a:extLst>
          </p:cNvPr>
          <p:cNvSpPr>
            <a:spLocks noGrp="1"/>
          </p:cNvSpPr>
          <p:nvPr>
            <p:ph type="title"/>
          </p:nvPr>
        </p:nvSpPr>
        <p:spPr/>
        <p:txBody>
          <a:bodyPr>
            <a:normAutofit/>
          </a:bodyPr>
          <a:lstStyle/>
          <a:p>
            <a:pPr algn="ctr"/>
            <a:r>
              <a:rPr lang="en-US" sz="4400" dirty="0"/>
              <a:t>Intercropping </a:t>
            </a:r>
          </a:p>
        </p:txBody>
      </p:sp>
      <p:sp>
        <p:nvSpPr>
          <p:cNvPr id="3" name="Θέση περιεχομένου 2">
            <a:extLst>
              <a:ext uri="{FF2B5EF4-FFF2-40B4-BE49-F238E27FC236}">
                <a16:creationId xmlns:a16="http://schemas.microsoft.com/office/drawing/2014/main" id="{E6E0A866-AFC3-47C9-9959-76DDD5E782FC}"/>
              </a:ext>
            </a:extLst>
          </p:cNvPr>
          <p:cNvSpPr>
            <a:spLocks noGrp="1"/>
          </p:cNvSpPr>
          <p:nvPr>
            <p:ph idx="1"/>
          </p:nvPr>
        </p:nvSpPr>
        <p:spPr>
          <a:xfrm>
            <a:off x="1173480" y="2032001"/>
            <a:ext cx="7052877" cy="4023360"/>
          </a:xfrm>
        </p:spPr>
        <p:txBody>
          <a:bodyPr>
            <a:normAutofit fontScale="92500" lnSpcReduction="20000"/>
          </a:bodyPr>
          <a:lstStyle/>
          <a:p>
            <a:pPr algn="just"/>
            <a:r>
              <a:rPr lang="en-US" dirty="0" smtClean="0"/>
              <a:t>Intercropping is the practice of </a:t>
            </a:r>
            <a:r>
              <a:rPr lang="en-US" b="1" dirty="0" smtClean="0">
                <a:solidFill>
                  <a:schemeClr val="accent2"/>
                </a:solidFill>
              </a:rPr>
              <a:t>growing simultaneously two or more crops in the same plot of land for a significant part of their growing cycle. </a:t>
            </a:r>
          </a:p>
          <a:p>
            <a:pPr algn="just"/>
            <a:r>
              <a:rPr lang="en-US" dirty="0" smtClean="0"/>
              <a:t>Farmers must take into consideration nutrient, light, water, growing cycles and density when choosing the appropriate plants and type of intercropping. </a:t>
            </a:r>
          </a:p>
          <a:p>
            <a:pPr algn="just"/>
            <a:r>
              <a:rPr lang="en-US" dirty="0" smtClean="0"/>
              <a:t>Evidence </a:t>
            </a:r>
            <a:r>
              <a:rPr lang="en-US" dirty="0"/>
              <a:t>show that this practice is very effective against suppressing the most persistence weeds. Some crop combinations may also have positive allelopathic properties or synergistic effect boosting productivity and crop efficiency. </a:t>
            </a:r>
          </a:p>
          <a:p>
            <a:pPr algn="just"/>
            <a:r>
              <a:rPr lang="en-US" dirty="0"/>
              <a:t>Secondary crops may have the ability to trap or repel harmful pest and attract beneficial ones, reducing the need for chemical spraying. Cultures also improve soil fertility, reducing their reliance in fertilizer applications and making efficient use of natural resources (water, light etc.).</a:t>
            </a:r>
          </a:p>
          <a:p>
            <a:endParaRPr lang="en-US" dirty="0"/>
          </a:p>
        </p:txBody>
      </p:sp>
      <p:pic>
        <p:nvPicPr>
          <p:cNvPr id="5" name="Picture 4"/>
          <p:cNvPicPr>
            <a:picLocks noChangeAspect="1"/>
          </p:cNvPicPr>
          <p:nvPr/>
        </p:nvPicPr>
        <p:blipFill rotWithShape="1">
          <a:blip r:embed="rId2"/>
          <a:srcRect t="16094"/>
          <a:stretch/>
        </p:blipFill>
        <p:spPr>
          <a:xfrm>
            <a:off x="8798771" y="2209799"/>
            <a:ext cx="2529630" cy="1589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stretch>
            <a:fillRect/>
          </a:stretch>
        </p:blipFill>
        <p:spPr>
          <a:xfrm>
            <a:off x="8798770" y="3935307"/>
            <a:ext cx="2529630" cy="1422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39714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E46C73-C563-408D-9F03-DFE02D121D97}"/>
              </a:ext>
            </a:extLst>
          </p:cNvPr>
          <p:cNvSpPr>
            <a:spLocks noGrp="1"/>
          </p:cNvSpPr>
          <p:nvPr>
            <p:ph type="title"/>
          </p:nvPr>
        </p:nvSpPr>
        <p:spPr/>
        <p:txBody>
          <a:bodyPr>
            <a:normAutofit/>
          </a:bodyPr>
          <a:lstStyle/>
          <a:p>
            <a:pPr algn="ctr"/>
            <a:r>
              <a:rPr lang="en-US" sz="4400" dirty="0"/>
              <a:t>Intercropping </a:t>
            </a:r>
          </a:p>
        </p:txBody>
      </p:sp>
      <p:sp>
        <p:nvSpPr>
          <p:cNvPr id="3" name="Θέση περιεχομένου 2">
            <a:extLst>
              <a:ext uri="{FF2B5EF4-FFF2-40B4-BE49-F238E27FC236}">
                <a16:creationId xmlns:a16="http://schemas.microsoft.com/office/drawing/2014/main" id="{E6E0A866-AFC3-47C9-9959-76DDD5E782FC}"/>
              </a:ext>
            </a:extLst>
          </p:cNvPr>
          <p:cNvSpPr>
            <a:spLocks noGrp="1"/>
          </p:cNvSpPr>
          <p:nvPr>
            <p:ph idx="1"/>
          </p:nvPr>
        </p:nvSpPr>
        <p:spPr>
          <a:xfrm>
            <a:off x="1097280" y="1845733"/>
            <a:ext cx="10058400" cy="4309533"/>
          </a:xfrm>
        </p:spPr>
        <p:txBody>
          <a:bodyPr>
            <a:normAutofit fontScale="32500" lnSpcReduction="20000"/>
          </a:bodyPr>
          <a:lstStyle/>
          <a:p>
            <a:pPr algn="just">
              <a:lnSpc>
                <a:spcPct val="120000"/>
              </a:lnSpc>
              <a:spcBef>
                <a:spcPts val="0"/>
              </a:spcBef>
              <a:spcAft>
                <a:spcPts val="0"/>
              </a:spcAft>
            </a:pPr>
            <a:r>
              <a:rPr lang="en-US" sz="6400" dirty="0"/>
              <a:t>There are several types of intercropping:</a:t>
            </a:r>
          </a:p>
          <a:p>
            <a:pPr algn="just">
              <a:lnSpc>
                <a:spcPct val="120000"/>
              </a:lnSpc>
              <a:spcBef>
                <a:spcPts val="0"/>
              </a:spcBef>
              <a:spcAft>
                <a:spcPts val="0"/>
              </a:spcAft>
            </a:pPr>
            <a:endParaRPr lang="en-US" dirty="0"/>
          </a:p>
          <a:p>
            <a:pPr marL="72000" indent="-72000" algn="just">
              <a:lnSpc>
                <a:spcPct val="120000"/>
              </a:lnSpc>
              <a:spcBef>
                <a:spcPts val="0"/>
              </a:spcBef>
              <a:spcAft>
                <a:spcPts val="0"/>
              </a:spcAft>
              <a:buFont typeface="Arial" panose="020B0604020202020204" pitchFamily="34" charset="0"/>
              <a:buChar char="•"/>
            </a:pPr>
            <a:r>
              <a:rPr lang="en-US" sz="6400" b="1" dirty="0"/>
              <a:t>Row Cropping</a:t>
            </a:r>
            <a:r>
              <a:rPr lang="en-US" sz="6400" dirty="0"/>
              <a:t>: The most popular option where farmers plant in rows. A combination of cereals and legumes is proven to be </a:t>
            </a:r>
            <a:r>
              <a:rPr lang="en-US" sz="6400" dirty="0" smtClean="0"/>
              <a:t>beneficial</a:t>
            </a:r>
          </a:p>
          <a:p>
            <a:pPr marL="72000" indent="-72000" algn="just">
              <a:lnSpc>
                <a:spcPct val="120000"/>
              </a:lnSpc>
              <a:spcBef>
                <a:spcPts val="0"/>
              </a:spcBef>
              <a:spcAft>
                <a:spcPts val="0"/>
              </a:spcAft>
              <a:buFont typeface="Arial" panose="020B0604020202020204" pitchFamily="34" charset="0"/>
              <a:buChar char="•"/>
            </a:pPr>
            <a:endParaRPr lang="en-US" sz="6400" dirty="0"/>
          </a:p>
          <a:p>
            <a:pPr marL="72000" indent="-72000" algn="just">
              <a:lnSpc>
                <a:spcPct val="120000"/>
              </a:lnSpc>
              <a:spcBef>
                <a:spcPts val="0"/>
              </a:spcBef>
              <a:spcAft>
                <a:spcPts val="0"/>
              </a:spcAft>
              <a:buFont typeface="Arial" panose="020B0604020202020204" pitchFamily="34" charset="0"/>
              <a:buChar char="•"/>
            </a:pPr>
            <a:r>
              <a:rPr lang="en-US" sz="6400" b="1" dirty="0"/>
              <a:t>Strip Intercropping:</a:t>
            </a:r>
            <a:r>
              <a:rPr lang="en-US" sz="6400" dirty="0"/>
              <a:t> Similar to row cropping, but rows are much  wider to facilitate machine </a:t>
            </a:r>
            <a:r>
              <a:rPr lang="en-US" sz="6400" dirty="0" smtClean="0"/>
              <a:t>operations</a:t>
            </a:r>
          </a:p>
          <a:p>
            <a:pPr marL="72000" indent="-72000" algn="just">
              <a:lnSpc>
                <a:spcPct val="120000"/>
              </a:lnSpc>
              <a:spcBef>
                <a:spcPts val="0"/>
              </a:spcBef>
              <a:spcAft>
                <a:spcPts val="0"/>
              </a:spcAft>
              <a:buFont typeface="Arial" panose="020B0604020202020204" pitchFamily="34" charset="0"/>
              <a:buChar char="•"/>
            </a:pPr>
            <a:endParaRPr lang="en-US" sz="6400" dirty="0"/>
          </a:p>
          <a:p>
            <a:pPr marL="72000" indent="-72000" algn="just">
              <a:lnSpc>
                <a:spcPct val="120000"/>
              </a:lnSpc>
              <a:spcBef>
                <a:spcPts val="0"/>
              </a:spcBef>
              <a:spcAft>
                <a:spcPts val="0"/>
              </a:spcAft>
              <a:buFont typeface="Arial" panose="020B0604020202020204" pitchFamily="34" charset="0"/>
              <a:buChar char="•"/>
            </a:pPr>
            <a:r>
              <a:rPr lang="en-US" sz="6400" b="1" dirty="0"/>
              <a:t>Relay Cropping:</a:t>
            </a:r>
            <a:r>
              <a:rPr lang="en-US" sz="6400" dirty="0"/>
              <a:t> The secondary crop is planted after the primary has flowered. E.g. Cotton and </a:t>
            </a:r>
            <a:r>
              <a:rPr lang="en-US" sz="6400" dirty="0" smtClean="0"/>
              <a:t>corn</a:t>
            </a:r>
          </a:p>
          <a:p>
            <a:pPr marL="72000" indent="-72000" algn="just">
              <a:lnSpc>
                <a:spcPct val="120000"/>
              </a:lnSpc>
              <a:spcBef>
                <a:spcPts val="0"/>
              </a:spcBef>
              <a:spcAft>
                <a:spcPts val="0"/>
              </a:spcAft>
              <a:buFont typeface="Arial" panose="020B0604020202020204" pitchFamily="34" charset="0"/>
              <a:buChar char="•"/>
            </a:pPr>
            <a:endParaRPr lang="en-US" sz="6400" dirty="0"/>
          </a:p>
          <a:p>
            <a:pPr marL="72000" indent="-72000" algn="just">
              <a:lnSpc>
                <a:spcPct val="120000"/>
              </a:lnSpc>
              <a:spcBef>
                <a:spcPts val="0"/>
              </a:spcBef>
              <a:spcAft>
                <a:spcPts val="0"/>
              </a:spcAft>
              <a:buFont typeface="Arial" panose="020B0604020202020204" pitchFamily="34" charset="0"/>
              <a:buChar char="•"/>
            </a:pPr>
            <a:r>
              <a:rPr lang="en-US" sz="6400" b="1" dirty="0"/>
              <a:t>Temporal Intercropping: </a:t>
            </a:r>
            <a:r>
              <a:rPr lang="en-US" sz="6400" dirty="0"/>
              <a:t>The two crops have different maturing </a:t>
            </a:r>
            <a:r>
              <a:rPr lang="en-US" sz="6400" dirty="0" smtClean="0"/>
              <a:t>time</a:t>
            </a:r>
            <a:endParaRPr lang="en-US" sz="6400" dirty="0"/>
          </a:p>
        </p:txBody>
      </p:sp>
    </p:spTree>
    <p:extLst>
      <p:ext uri="{BB962C8B-B14F-4D97-AF65-F5344CB8AC3E}">
        <p14:creationId xmlns:p14="http://schemas.microsoft.com/office/powerpoint/2010/main" val="1971042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E46C73-C563-408D-9F03-DFE02D121D97}"/>
              </a:ext>
            </a:extLst>
          </p:cNvPr>
          <p:cNvSpPr>
            <a:spLocks noGrp="1"/>
          </p:cNvSpPr>
          <p:nvPr>
            <p:ph type="title"/>
          </p:nvPr>
        </p:nvSpPr>
        <p:spPr/>
        <p:txBody>
          <a:bodyPr>
            <a:normAutofit/>
          </a:bodyPr>
          <a:lstStyle/>
          <a:p>
            <a:pPr algn="ctr"/>
            <a:r>
              <a:rPr lang="en-US" sz="4400" dirty="0"/>
              <a:t>Intercropping </a:t>
            </a:r>
          </a:p>
        </p:txBody>
      </p:sp>
      <p:sp>
        <p:nvSpPr>
          <p:cNvPr id="3" name="Θέση περιεχομένου 2">
            <a:extLst>
              <a:ext uri="{FF2B5EF4-FFF2-40B4-BE49-F238E27FC236}">
                <a16:creationId xmlns:a16="http://schemas.microsoft.com/office/drawing/2014/main" id="{E6E0A866-AFC3-47C9-9959-76DDD5E782FC}"/>
              </a:ext>
            </a:extLst>
          </p:cNvPr>
          <p:cNvSpPr>
            <a:spLocks noGrp="1"/>
          </p:cNvSpPr>
          <p:nvPr>
            <p:ph idx="1"/>
          </p:nvPr>
        </p:nvSpPr>
        <p:spPr>
          <a:xfrm>
            <a:off x="1097280" y="1845733"/>
            <a:ext cx="10058400" cy="4309533"/>
          </a:xfrm>
        </p:spPr>
        <p:txBody>
          <a:bodyPr>
            <a:normAutofit fontScale="40000" lnSpcReduction="20000"/>
          </a:bodyPr>
          <a:lstStyle/>
          <a:p>
            <a:pPr marL="72000" indent="-72000">
              <a:lnSpc>
                <a:spcPct val="120000"/>
              </a:lnSpc>
              <a:spcBef>
                <a:spcPts val="0"/>
              </a:spcBef>
              <a:spcAft>
                <a:spcPts val="0"/>
              </a:spcAft>
              <a:buFont typeface="Arial" panose="020B0604020202020204" pitchFamily="34" charset="0"/>
              <a:buChar char="•"/>
            </a:pPr>
            <a:r>
              <a:rPr lang="en-US" sz="6400" b="1" dirty="0" smtClean="0"/>
              <a:t>Trap </a:t>
            </a:r>
            <a:r>
              <a:rPr lang="en-US" sz="6400" b="1" dirty="0"/>
              <a:t>Cropping: </a:t>
            </a:r>
            <a:r>
              <a:rPr lang="en-US" sz="6400" dirty="0"/>
              <a:t>The secondary crop acts like a pest trap to protect the main crop, thus reducing </a:t>
            </a:r>
            <a:r>
              <a:rPr lang="en-US" sz="6400" dirty="0" smtClean="0"/>
              <a:t>spraying</a:t>
            </a:r>
          </a:p>
          <a:p>
            <a:pPr marL="72000" indent="-72000">
              <a:lnSpc>
                <a:spcPct val="120000"/>
              </a:lnSpc>
              <a:spcBef>
                <a:spcPts val="0"/>
              </a:spcBef>
              <a:spcAft>
                <a:spcPts val="0"/>
              </a:spcAft>
              <a:buFont typeface="Arial" panose="020B0604020202020204" pitchFamily="34" charset="0"/>
              <a:buChar char="•"/>
            </a:pPr>
            <a:endParaRPr lang="en-US" sz="6400" dirty="0"/>
          </a:p>
          <a:p>
            <a:pPr marL="72000" indent="-72000">
              <a:lnSpc>
                <a:spcPct val="120000"/>
              </a:lnSpc>
              <a:spcBef>
                <a:spcPts val="0"/>
              </a:spcBef>
              <a:spcAft>
                <a:spcPts val="0"/>
              </a:spcAft>
              <a:buFont typeface="Arial" panose="020B0604020202020204" pitchFamily="34" charset="0"/>
              <a:buChar char="•"/>
            </a:pPr>
            <a:r>
              <a:rPr lang="en-US" sz="6400" b="1" dirty="0"/>
              <a:t>Repellant Intercropping: </a:t>
            </a:r>
            <a:r>
              <a:rPr lang="en-US" sz="6400" dirty="0"/>
              <a:t>Secondary crop serves as </a:t>
            </a:r>
            <a:r>
              <a:rPr lang="en-US" sz="6400" dirty="0" smtClean="0"/>
              <a:t>pest-repellant</a:t>
            </a:r>
          </a:p>
          <a:p>
            <a:pPr marL="72000" indent="-72000">
              <a:lnSpc>
                <a:spcPct val="120000"/>
              </a:lnSpc>
              <a:spcBef>
                <a:spcPts val="0"/>
              </a:spcBef>
              <a:spcAft>
                <a:spcPts val="0"/>
              </a:spcAft>
              <a:buFont typeface="Arial" panose="020B0604020202020204" pitchFamily="34" charset="0"/>
              <a:buChar char="•"/>
            </a:pPr>
            <a:endParaRPr lang="en-US" sz="6400" dirty="0"/>
          </a:p>
          <a:p>
            <a:pPr marL="72000" indent="-72000">
              <a:lnSpc>
                <a:spcPct val="120000"/>
              </a:lnSpc>
              <a:spcBef>
                <a:spcPts val="0"/>
              </a:spcBef>
              <a:spcAft>
                <a:spcPts val="0"/>
              </a:spcAft>
              <a:buFont typeface="Arial" panose="020B0604020202020204" pitchFamily="34" charset="0"/>
              <a:buChar char="•"/>
            </a:pPr>
            <a:r>
              <a:rPr lang="en-US" sz="6400" b="1" dirty="0"/>
              <a:t>Push-pull cropping: </a:t>
            </a:r>
            <a:r>
              <a:rPr lang="en-US" sz="6400" dirty="0"/>
              <a:t>Combines both trap and repellant </a:t>
            </a:r>
            <a:r>
              <a:rPr lang="en-US" sz="6400" dirty="0" smtClean="0"/>
              <a:t>crops</a:t>
            </a:r>
          </a:p>
          <a:p>
            <a:pPr marL="72000" indent="-72000">
              <a:lnSpc>
                <a:spcPct val="120000"/>
              </a:lnSpc>
              <a:spcBef>
                <a:spcPts val="0"/>
              </a:spcBef>
              <a:spcAft>
                <a:spcPts val="0"/>
              </a:spcAft>
              <a:buFont typeface="Arial" panose="020B0604020202020204" pitchFamily="34" charset="0"/>
              <a:buChar char="•"/>
            </a:pPr>
            <a:endParaRPr lang="en-US" sz="6400" dirty="0"/>
          </a:p>
          <a:p>
            <a:pPr marL="72000" indent="-72000">
              <a:lnSpc>
                <a:spcPct val="120000"/>
              </a:lnSpc>
              <a:spcBef>
                <a:spcPts val="0"/>
              </a:spcBef>
              <a:spcAft>
                <a:spcPts val="0"/>
              </a:spcAft>
              <a:buFont typeface="Arial" panose="020B0604020202020204" pitchFamily="34" charset="0"/>
              <a:buChar char="•"/>
            </a:pPr>
            <a:r>
              <a:rPr lang="en-US" sz="6400" b="1" dirty="0"/>
              <a:t>Alley Cropping </a:t>
            </a:r>
            <a:endParaRPr lang="en-US" sz="6400" b="1" dirty="0" smtClean="0"/>
          </a:p>
          <a:p>
            <a:pPr marL="72000" indent="-72000">
              <a:lnSpc>
                <a:spcPct val="120000"/>
              </a:lnSpc>
              <a:spcBef>
                <a:spcPts val="0"/>
              </a:spcBef>
              <a:spcAft>
                <a:spcPts val="0"/>
              </a:spcAft>
              <a:buFont typeface="Arial" panose="020B0604020202020204" pitchFamily="34" charset="0"/>
              <a:buChar char="•"/>
            </a:pPr>
            <a:endParaRPr lang="en-US" sz="6400" b="1" dirty="0"/>
          </a:p>
          <a:p>
            <a:pPr marL="72000" indent="-72000">
              <a:lnSpc>
                <a:spcPct val="120000"/>
              </a:lnSpc>
              <a:spcBef>
                <a:spcPts val="0"/>
              </a:spcBef>
              <a:spcAft>
                <a:spcPts val="0"/>
              </a:spcAft>
              <a:buFont typeface="Arial" panose="020B0604020202020204" pitchFamily="34" charset="0"/>
              <a:buChar char="•"/>
            </a:pPr>
            <a:r>
              <a:rPr lang="en-US" sz="6400" b="1" dirty="0"/>
              <a:t>Mixed Intercropping</a:t>
            </a:r>
          </a:p>
          <a:p>
            <a:pPr marL="0" indent="0">
              <a:buNone/>
            </a:pPr>
            <a:endParaRPr lang="en-US" dirty="0"/>
          </a:p>
        </p:txBody>
      </p:sp>
    </p:spTree>
    <p:extLst>
      <p:ext uri="{BB962C8B-B14F-4D97-AF65-F5344CB8AC3E}">
        <p14:creationId xmlns:p14="http://schemas.microsoft.com/office/powerpoint/2010/main" val="1968352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41056E-C941-4D56-A597-B367902BC981}"/>
              </a:ext>
            </a:extLst>
          </p:cNvPr>
          <p:cNvSpPr>
            <a:spLocks noGrp="1"/>
          </p:cNvSpPr>
          <p:nvPr>
            <p:ph type="title"/>
          </p:nvPr>
        </p:nvSpPr>
        <p:spPr/>
        <p:txBody>
          <a:bodyPr/>
          <a:lstStyle/>
          <a:p>
            <a:pPr algn="ctr"/>
            <a:r>
              <a:rPr lang="en-US" dirty="0"/>
              <a:t>Intercropping examples</a:t>
            </a:r>
            <a:r>
              <a:rPr lang="el-GR" dirty="0"/>
              <a:t>	</a:t>
            </a:r>
            <a:endParaRPr lang="en-US" dirty="0"/>
          </a:p>
        </p:txBody>
      </p:sp>
      <p:graphicFrame>
        <p:nvGraphicFramePr>
          <p:cNvPr id="4" name="Πίνακας 4">
            <a:extLst>
              <a:ext uri="{FF2B5EF4-FFF2-40B4-BE49-F238E27FC236}">
                <a16:creationId xmlns:a16="http://schemas.microsoft.com/office/drawing/2014/main" id="{497036FD-6FE2-4F34-B4C9-8F6651BB1556}"/>
              </a:ext>
            </a:extLst>
          </p:cNvPr>
          <p:cNvGraphicFramePr>
            <a:graphicFrameLocks noGrp="1"/>
          </p:cNvGraphicFramePr>
          <p:nvPr>
            <p:ph idx="1"/>
            <p:extLst>
              <p:ext uri="{D42A27DB-BD31-4B8C-83A1-F6EECF244321}">
                <p14:modId xmlns:p14="http://schemas.microsoft.com/office/powerpoint/2010/main" val="2932800385"/>
              </p:ext>
            </p:extLst>
          </p:nvPr>
        </p:nvGraphicFramePr>
        <p:xfrm>
          <a:off x="1096963" y="1846263"/>
          <a:ext cx="10058400" cy="3474720"/>
        </p:xfrm>
        <a:graphic>
          <a:graphicData uri="http://schemas.openxmlformats.org/drawingml/2006/table">
            <a:tbl>
              <a:tblPr firstRow="1" bandRow="1">
                <a:tableStyleId>{7DF18680-E054-41AD-8BC1-D1AEF772440D}</a:tableStyleId>
              </a:tblPr>
              <a:tblGrid>
                <a:gridCol w="4071385">
                  <a:extLst>
                    <a:ext uri="{9D8B030D-6E8A-4147-A177-3AD203B41FA5}">
                      <a16:colId xmlns:a16="http://schemas.microsoft.com/office/drawing/2014/main" val="1232036849"/>
                    </a:ext>
                  </a:extLst>
                </a:gridCol>
                <a:gridCol w="5987015">
                  <a:extLst>
                    <a:ext uri="{9D8B030D-6E8A-4147-A177-3AD203B41FA5}">
                      <a16:colId xmlns:a16="http://schemas.microsoft.com/office/drawing/2014/main" val="3473359622"/>
                    </a:ext>
                  </a:extLst>
                </a:gridCol>
              </a:tblGrid>
              <a:tr h="370840">
                <a:tc>
                  <a:txBody>
                    <a:bodyPr/>
                    <a:lstStyle/>
                    <a:p>
                      <a:r>
                        <a:rPr lang="en-US" sz="2000" dirty="0">
                          <a:latin typeface="Cambria" panose="02040503050406030204" pitchFamily="18" charset="0"/>
                          <a:ea typeface="Cambria" panose="02040503050406030204" pitchFamily="18" charset="0"/>
                        </a:rPr>
                        <a:t>System</a:t>
                      </a:r>
                    </a:p>
                  </a:txBody>
                  <a:tcPr/>
                </a:tc>
                <a:tc>
                  <a:txBody>
                    <a:bodyPr/>
                    <a:lstStyle/>
                    <a:p>
                      <a:r>
                        <a:rPr lang="en-US" sz="2000" dirty="0">
                          <a:latin typeface="Cambria" panose="02040503050406030204" pitchFamily="18" charset="0"/>
                          <a:ea typeface="Cambria" panose="02040503050406030204" pitchFamily="18" charset="0"/>
                        </a:rPr>
                        <a:t>Crops</a:t>
                      </a:r>
                    </a:p>
                  </a:txBody>
                  <a:tcPr/>
                </a:tc>
                <a:extLst>
                  <a:ext uri="{0D108BD9-81ED-4DB2-BD59-A6C34878D82A}">
                    <a16:rowId xmlns:a16="http://schemas.microsoft.com/office/drawing/2014/main" val="4282307038"/>
                  </a:ext>
                </a:extLst>
              </a:tr>
              <a:tr h="370840">
                <a:tc>
                  <a:txBody>
                    <a:bodyPr/>
                    <a:lstStyle/>
                    <a:p>
                      <a:pPr algn="ctr"/>
                      <a:r>
                        <a:rPr lang="en-US" sz="2000" dirty="0">
                          <a:latin typeface="Cambria" panose="02040503050406030204" pitchFamily="18" charset="0"/>
                          <a:ea typeface="Cambria" panose="02040503050406030204" pitchFamily="18" charset="0"/>
                        </a:rPr>
                        <a:t>Row Intercropping</a:t>
                      </a:r>
                    </a:p>
                  </a:txBody>
                  <a:tcPr/>
                </a:tc>
                <a:tc>
                  <a:txBody>
                    <a:bodyPr/>
                    <a:lstStyle/>
                    <a:p>
                      <a:pPr algn="ctr"/>
                      <a:r>
                        <a:rPr lang="en-US" sz="2000" dirty="0">
                          <a:latin typeface="Cambria" panose="02040503050406030204" pitchFamily="18" charset="0"/>
                          <a:ea typeface="Cambria" panose="02040503050406030204" pitchFamily="18" charset="0"/>
                        </a:rPr>
                        <a:t>Vicia sativa - Barley</a:t>
                      </a:r>
                      <a:endParaRPr lang="en-US" sz="2000" b="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72076405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Cambria" panose="02040503050406030204" pitchFamily="18" charset="0"/>
                          <a:ea typeface="Cambria" panose="02040503050406030204" pitchFamily="18" charset="0"/>
                        </a:rPr>
                        <a:t>Alley Intercropping</a:t>
                      </a:r>
                    </a:p>
                  </a:txBody>
                  <a:tcPr/>
                </a:tc>
                <a:tc>
                  <a:txBody>
                    <a:bodyPr/>
                    <a:lstStyle/>
                    <a:p>
                      <a:pPr algn="ctr"/>
                      <a:r>
                        <a:rPr lang="en-US" sz="2000" dirty="0">
                          <a:latin typeface="Cambria" panose="02040503050406030204" pitchFamily="18" charset="0"/>
                          <a:ea typeface="Cambria" panose="02040503050406030204" pitchFamily="18" charset="0"/>
                        </a:rPr>
                        <a:t>Mandarins – broad beans </a:t>
                      </a:r>
                      <a:r>
                        <a:rPr lang="el-GR" sz="2000" dirty="0">
                          <a:latin typeface="Cambria" panose="02040503050406030204" pitchFamily="18" charset="0"/>
                          <a:ea typeface="Cambria" panose="02040503050406030204" pitchFamily="18" charset="0"/>
                        </a:rPr>
                        <a:t>(</a:t>
                      </a:r>
                      <a:r>
                        <a:rPr lang="en-US" sz="2000" dirty="0">
                          <a:latin typeface="Cambria" panose="02040503050406030204" pitchFamily="18" charset="0"/>
                          <a:ea typeface="Cambria" panose="02040503050406030204" pitchFamily="18" charset="0"/>
                        </a:rPr>
                        <a:t>Sep-Jan</a:t>
                      </a:r>
                      <a:r>
                        <a:rPr lang="el-GR" sz="2000"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and barley with Vicia sativa in a</a:t>
                      </a:r>
                      <a:r>
                        <a:rPr lang="el-GR" sz="2000" dirty="0">
                          <a:latin typeface="Cambria" panose="02040503050406030204" pitchFamily="18" charset="0"/>
                          <a:ea typeface="Cambria" panose="02040503050406030204" pitchFamily="18" charset="0"/>
                        </a:rPr>
                        <a:t> 3:1 </a:t>
                      </a:r>
                      <a:r>
                        <a:rPr lang="en-US" sz="2000" dirty="0">
                          <a:latin typeface="Cambria" panose="02040503050406030204" pitchFamily="18" charset="0"/>
                          <a:ea typeface="Cambria" panose="02040503050406030204" pitchFamily="18" charset="0"/>
                        </a:rPr>
                        <a:t>ratio </a:t>
                      </a:r>
                      <a:r>
                        <a:rPr lang="el-GR" sz="2000" dirty="0">
                          <a:latin typeface="Cambria" panose="02040503050406030204" pitchFamily="18" charset="0"/>
                          <a:ea typeface="Cambria" panose="02040503050406030204" pitchFamily="18" charset="0"/>
                        </a:rPr>
                        <a:t>(</a:t>
                      </a:r>
                      <a:r>
                        <a:rPr lang="en-US" sz="2000" dirty="0">
                          <a:latin typeface="Cambria" panose="02040503050406030204" pitchFamily="18" charset="0"/>
                          <a:ea typeface="Cambria" panose="02040503050406030204" pitchFamily="18" charset="0"/>
                        </a:rPr>
                        <a:t>Jan-Jun</a:t>
                      </a:r>
                      <a:r>
                        <a:rPr lang="el-GR" sz="2000" dirty="0">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19168700"/>
                  </a:ext>
                </a:extLst>
              </a:tr>
              <a:tr h="370840">
                <a:tc>
                  <a:txBody>
                    <a:bodyPr/>
                    <a:lstStyle/>
                    <a:p>
                      <a:pPr algn="ctr"/>
                      <a:r>
                        <a:rPr lang="en-US" sz="2000" dirty="0">
                          <a:latin typeface="Cambria" panose="02040503050406030204" pitchFamily="18" charset="0"/>
                          <a:ea typeface="Cambria" panose="02040503050406030204" pitchFamily="18" charset="0"/>
                        </a:rPr>
                        <a:t>Row Intercropping</a:t>
                      </a:r>
                    </a:p>
                  </a:txBody>
                  <a:tcPr/>
                </a:tc>
                <a:tc>
                  <a:txBody>
                    <a:bodyPr/>
                    <a:lstStyle/>
                    <a:p>
                      <a:pPr algn="ctr"/>
                      <a:r>
                        <a:rPr lang="en-US" sz="2000" dirty="0">
                          <a:latin typeface="Cambria" panose="02040503050406030204" pitchFamily="18" charset="0"/>
                          <a:ea typeface="Cambria" panose="02040503050406030204" pitchFamily="18" charset="0"/>
                        </a:rPr>
                        <a:t>Forage pea - barley</a:t>
                      </a:r>
                    </a:p>
                  </a:txBody>
                  <a:tcPr/>
                </a:tc>
                <a:extLst>
                  <a:ext uri="{0D108BD9-81ED-4DB2-BD59-A6C34878D82A}">
                    <a16:rowId xmlns:a16="http://schemas.microsoft.com/office/drawing/2014/main" val="378657082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Cambria" panose="02040503050406030204" pitchFamily="18" charset="0"/>
                          <a:ea typeface="Cambria" panose="02040503050406030204" pitchFamily="18" charset="0"/>
                        </a:rPr>
                        <a:t>Alley Intercropping</a:t>
                      </a:r>
                    </a:p>
                  </a:txBody>
                  <a:tcPr/>
                </a:tc>
                <a:tc>
                  <a:txBody>
                    <a:bodyPr/>
                    <a:lstStyle/>
                    <a:p>
                      <a:pPr algn="ctr"/>
                      <a:r>
                        <a:rPr lang="en-US" sz="2000" dirty="0">
                          <a:latin typeface="Cambria" panose="02040503050406030204" pitchFamily="18" charset="0"/>
                          <a:ea typeface="Cambria" panose="02040503050406030204" pitchFamily="18" charset="0"/>
                        </a:rPr>
                        <a:t>Orange - Chickpea</a:t>
                      </a:r>
                    </a:p>
                  </a:txBody>
                  <a:tcPr/>
                </a:tc>
                <a:extLst>
                  <a:ext uri="{0D108BD9-81ED-4DB2-BD59-A6C34878D82A}">
                    <a16:rowId xmlns:a16="http://schemas.microsoft.com/office/drawing/2014/main" val="3181886698"/>
                  </a:ext>
                </a:extLst>
              </a:tr>
              <a:tr h="370840">
                <a:tc>
                  <a:txBody>
                    <a:bodyPr/>
                    <a:lstStyle/>
                    <a:p>
                      <a:pPr algn="ctr"/>
                      <a:r>
                        <a:rPr lang="en-US" sz="2000" dirty="0">
                          <a:latin typeface="Cambria" panose="02040503050406030204" pitchFamily="18" charset="0"/>
                          <a:ea typeface="Cambria" panose="02040503050406030204" pitchFamily="18" charset="0"/>
                        </a:rPr>
                        <a:t>Row Intercropping</a:t>
                      </a:r>
                    </a:p>
                  </a:txBody>
                  <a:tcPr/>
                </a:tc>
                <a:tc>
                  <a:txBody>
                    <a:bodyPr/>
                    <a:lstStyle/>
                    <a:p>
                      <a:pPr algn="ctr"/>
                      <a:r>
                        <a:rPr lang="en-US" sz="2000" dirty="0">
                          <a:latin typeface="Cambria" panose="02040503050406030204" pitchFamily="18" charset="0"/>
                          <a:ea typeface="Cambria" panose="02040503050406030204" pitchFamily="18" charset="0"/>
                        </a:rPr>
                        <a:t>Cabbage - Onion</a:t>
                      </a:r>
                    </a:p>
                  </a:txBody>
                  <a:tcPr/>
                </a:tc>
                <a:extLst>
                  <a:ext uri="{0D108BD9-81ED-4DB2-BD59-A6C34878D82A}">
                    <a16:rowId xmlns:a16="http://schemas.microsoft.com/office/drawing/2014/main" val="43276537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Cambria" panose="02040503050406030204" pitchFamily="18" charset="0"/>
                          <a:ea typeface="Cambria" panose="02040503050406030204" pitchFamily="18" charset="0"/>
                        </a:rPr>
                        <a:t>Relay Intercropping</a:t>
                      </a:r>
                    </a:p>
                  </a:txBody>
                  <a:tcPr/>
                </a:tc>
                <a:tc>
                  <a:txBody>
                    <a:bodyPr/>
                    <a:lstStyle/>
                    <a:p>
                      <a:pPr algn="ctr"/>
                      <a:r>
                        <a:rPr lang="en-US" sz="2000" dirty="0">
                          <a:latin typeface="Cambria" panose="02040503050406030204" pitchFamily="18" charset="0"/>
                          <a:ea typeface="Cambria" panose="02040503050406030204" pitchFamily="18" charset="0"/>
                        </a:rPr>
                        <a:t>Maize - Sweet potato</a:t>
                      </a:r>
                    </a:p>
                  </a:txBody>
                  <a:tcPr/>
                </a:tc>
                <a:extLst>
                  <a:ext uri="{0D108BD9-81ED-4DB2-BD59-A6C34878D82A}">
                    <a16:rowId xmlns:a16="http://schemas.microsoft.com/office/drawing/2014/main" val="204011888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Cambria" panose="02040503050406030204" pitchFamily="18" charset="0"/>
                          <a:ea typeface="Cambria" panose="02040503050406030204" pitchFamily="18" charset="0"/>
                        </a:rPr>
                        <a:t>Repellant Intercropping</a:t>
                      </a:r>
                    </a:p>
                  </a:txBody>
                  <a:tcPr/>
                </a:tc>
                <a:tc>
                  <a:txBody>
                    <a:bodyPr/>
                    <a:lstStyle/>
                    <a:p>
                      <a:pPr algn="ctr"/>
                      <a:r>
                        <a:rPr lang="en-US" sz="2000" dirty="0">
                          <a:latin typeface="Cambria" panose="02040503050406030204" pitchFamily="18" charset="0"/>
                          <a:ea typeface="Cambria" panose="02040503050406030204" pitchFamily="18" charset="0"/>
                        </a:rPr>
                        <a:t>Grapes - tobacco</a:t>
                      </a:r>
                    </a:p>
                  </a:txBody>
                  <a:tcPr/>
                </a:tc>
                <a:extLst>
                  <a:ext uri="{0D108BD9-81ED-4DB2-BD59-A6C34878D82A}">
                    <a16:rowId xmlns:a16="http://schemas.microsoft.com/office/drawing/2014/main" val="940067186"/>
                  </a:ext>
                </a:extLst>
              </a:tr>
            </a:tbl>
          </a:graphicData>
        </a:graphic>
      </p:graphicFrame>
    </p:spTree>
    <p:extLst>
      <p:ext uri="{BB962C8B-B14F-4D97-AF65-F5344CB8AC3E}">
        <p14:creationId xmlns:p14="http://schemas.microsoft.com/office/powerpoint/2010/main" val="3862637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598FFE-B28C-4B04-9F30-7D5E3FB3614A}"/>
              </a:ext>
            </a:extLst>
          </p:cNvPr>
          <p:cNvSpPr>
            <a:spLocks noGrp="1"/>
          </p:cNvSpPr>
          <p:nvPr>
            <p:ph type="title"/>
          </p:nvPr>
        </p:nvSpPr>
        <p:spPr/>
        <p:txBody>
          <a:bodyPr>
            <a:normAutofit/>
          </a:bodyPr>
          <a:lstStyle/>
          <a:p>
            <a:pPr algn="ctr"/>
            <a:r>
              <a:rPr lang="en-US" sz="4400" dirty="0"/>
              <a:t>Agroforestry</a:t>
            </a:r>
          </a:p>
        </p:txBody>
      </p:sp>
      <p:sp>
        <p:nvSpPr>
          <p:cNvPr id="3" name="Θέση περιεχομένου 2">
            <a:extLst>
              <a:ext uri="{FF2B5EF4-FFF2-40B4-BE49-F238E27FC236}">
                <a16:creationId xmlns:a16="http://schemas.microsoft.com/office/drawing/2014/main" id="{6FCC6EE2-233C-4FCB-A9A8-11CB1CC44BB7}"/>
              </a:ext>
            </a:extLst>
          </p:cNvPr>
          <p:cNvSpPr>
            <a:spLocks noGrp="1"/>
          </p:cNvSpPr>
          <p:nvPr>
            <p:ph idx="1"/>
          </p:nvPr>
        </p:nvSpPr>
        <p:spPr/>
        <p:txBody>
          <a:bodyPr>
            <a:normAutofit/>
          </a:bodyPr>
          <a:lstStyle/>
          <a:p>
            <a:pPr>
              <a:lnSpc>
                <a:spcPct val="100000"/>
              </a:lnSpc>
              <a:spcBef>
                <a:spcPts val="0"/>
              </a:spcBef>
              <a:spcAft>
                <a:spcPts val="0"/>
              </a:spcAft>
            </a:pPr>
            <a:r>
              <a:rPr lang="en-US" i="1" u="sng" dirty="0"/>
              <a:t>Agroforestry is the integration of perennial trees, livestock and crops  the same piece of land</a:t>
            </a:r>
            <a:r>
              <a:rPr lang="en-US" i="1" u="sng" dirty="0" smtClean="0"/>
              <a:t>.</a:t>
            </a:r>
          </a:p>
          <a:p>
            <a:pPr algn="just">
              <a:lnSpc>
                <a:spcPct val="100000"/>
              </a:lnSpc>
              <a:spcBef>
                <a:spcPts val="0"/>
              </a:spcBef>
              <a:spcAft>
                <a:spcPts val="0"/>
              </a:spcAft>
            </a:pPr>
            <a:endParaRPr lang="en-US" dirty="0" smtClean="0"/>
          </a:p>
          <a:p>
            <a:pPr algn="just">
              <a:lnSpc>
                <a:spcPct val="100000"/>
              </a:lnSpc>
              <a:spcBef>
                <a:spcPts val="0"/>
              </a:spcBef>
              <a:spcAft>
                <a:spcPts val="0"/>
              </a:spcAft>
            </a:pPr>
            <a:r>
              <a:rPr lang="en-US" dirty="0" smtClean="0"/>
              <a:t>The </a:t>
            </a:r>
            <a:r>
              <a:rPr lang="en-US" dirty="0"/>
              <a:t>main benefits of this practice are improved soil fertility, carbon sequestration, diversified income and shade for crops. Trees may provide valuable wood, softwood for fiber production and/or sellable fruits and nuts. </a:t>
            </a:r>
            <a:endParaRPr lang="en-US" dirty="0" smtClean="0"/>
          </a:p>
          <a:p>
            <a:pPr algn="just">
              <a:lnSpc>
                <a:spcPct val="100000"/>
              </a:lnSpc>
              <a:spcBef>
                <a:spcPts val="0"/>
              </a:spcBef>
              <a:spcAft>
                <a:spcPts val="0"/>
              </a:spcAft>
            </a:pPr>
            <a:endParaRPr lang="en-US" dirty="0" smtClean="0"/>
          </a:p>
          <a:p>
            <a:pPr>
              <a:lnSpc>
                <a:spcPct val="100000"/>
              </a:lnSpc>
              <a:spcBef>
                <a:spcPts val="0"/>
              </a:spcBef>
              <a:spcAft>
                <a:spcPts val="0"/>
              </a:spcAft>
            </a:pPr>
            <a:r>
              <a:rPr lang="en-US" i="1" dirty="0" smtClean="0"/>
              <a:t>There </a:t>
            </a:r>
            <a:r>
              <a:rPr lang="en-US" i="1" dirty="0"/>
              <a:t>are three main agroforestry systems</a:t>
            </a:r>
            <a:r>
              <a:rPr lang="en-US" i="1" dirty="0" smtClean="0"/>
              <a:t>:</a:t>
            </a:r>
          </a:p>
          <a:p>
            <a:pPr>
              <a:lnSpc>
                <a:spcPct val="100000"/>
              </a:lnSpc>
              <a:spcBef>
                <a:spcPts val="0"/>
              </a:spcBef>
              <a:spcAft>
                <a:spcPts val="0"/>
              </a:spcAft>
            </a:pPr>
            <a:endParaRPr lang="en-US" i="1" dirty="0"/>
          </a:p>
          <a:p>
            <a:pPr>
              <a:lnSpc>
                <a:spcPct val="100000"/>
              </a:lnSpc>
              <a:spcBef>
                <a:spcPts val="0"/>
              </a:spcBef>
              <a:spcAft>
                <a:spcPts val="0"/>
              </a:spcAft>
            </a:pPr>
            <a:r>
              <a:rPr lang="en-US" b="1" dirty="0" smtClean="0"/>
              <a:t>1. </a:t>
            </a:r>
            <a:r>
              <a:rPr lang="en-US" b="1" dirty="0" err="1" smtClean="0"/>
              <a:t>Agri-Silviculture</a:t>
            </a:r>
            <a:r>
              <a:rPr lang="en-US" b="1" dirty="0" smtClean="0"/>
              <a:t> </a:t>
            </a:r>
            <a:r>
              <a:rPr lang="en-US" b="1" dirty="0"/>
              <a:t>(Alley Cropping): </a:t>
            </a:r>
          </a:p>
          <a:p>
            <a:pPr>
              <a:lnSpc>
                <a:spcPct val="100000"/>
              </a:lnSpc>
              <a:spcBef>
                <a:spcPts val="0"/>
              </a:spcBef>
              <a:spcAft>
                <a:spcPts val="0"/>
              </a:spcAft>
            </a:pPr>
            <a:r>
              <a:rPr lang="en-US" dirty="0"/>
              <a:t>The practice of trees and crop production in the same piece of land, planted in alternate rows. Microclimate benefits can help farmer manage risks, as trees influence light, wind, water and nutrient status. </a:t>
            </a:r>
          </a:p>
          <a:p>
            <a:endParaRPr lang="en-US" dirty="0"/>
          </a:p>
        </p:txBody>
      </p:sp>
    </p:spTree>
    <p:extLst>
      <p:ext uri="{BB962C8B-B14F-4D97-AF65-F5344CB8AC3E}">
        <p14:creationId xmlns:p14="http://schemas.microsoft.com/office/powerpoint/2010/main" val="251898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598FFE-B28C-4B04-9F30-7D5E3FB3614A}"/>
              </a:ext>
            </a:extLst>
          </p:cNvPr>
          <p:cNvSpPr>
            <a:spLocks noGrp="1"/>
          </p:cNvSpPr>
          <p:nvPr>
            <p:ph type="title"/>
          </p:nvPr>
        </p:nvSpPr>
        <p:spPr/>
        <p:txBody>
          <a:bodyPr>
            <a:normAutofit/>
          </a:bodyPr>
          <a:lstStyle/>
          <a:p>
            <a:pPr algn="ctr"/>
            <a:r>
              <a:rPr lang="en-US" sz="4400" dirty="0"/>
              <a:t>Agroforestry</a:t>
            </a:r>
          </a:p>
        </p:txBody>
      </p:sp>
      <p:sp>
        <p:nvSpPr>
          <p:cNvPr id="3" name="Θέση περιεχομένου 2">
            <a:extLst>
              <a:ext uri="{FF2B5EF4-FFF2-40B4-BE49-F238E27FC236}">
                <a16:creationId xmlns:a16="http://schemas.microsoft.com/office/drawing/2014/main" id="{6FCC6EE2-233C-4FCB-A9A8-11CB1CC44BB7}"/>
              </a:ext>
            </a:extLst>
          </p:cNvPr>
          <p:cNvSpPr>
            <a:spLocks noGrp="1"/>
          </p:cNvSpPr>
          <p:nvPr>
            <p:ph idx="1"/>
          </p:nvPr>
        </p:nvSpPr>
        <p:spPr/>
        <p:txBody>
          <a:bodyPr>
            <a:normAutofit/>
          </a:bodyPr>
          <a:lstStyle/>
          <a:p>
            <a:r>
              <a:rPr lang="en-US" b="1" dirty="0" smtClean="0"/>
              <a:t>2. </a:t>
            </a:r>
            <a:r>
              <a:rPr lang="en-US" b="1" dirty="0" err="1" smtClean="0"/>
              <a:t>Silvopasture</a:t>
            </a:r>
            <a:endParaRPr lang="en-US" b="1" dirty="0" smtClean="0"/>
          </a:p>
          <a:p>
            <a:r>
              <a:rPr lang="en-US" dirty="0" smtClean="0"/>
              <a:t>The combination of trees, forage and grazing livestock. The systems are managed for both livestock production, forage and forest products. The principle is providing ‘free’ organic matter for the soil and shade for livestock and grazing. Shade reduces animal stress and prolong grazing period.</a:t>
            </a:r>
          </a:p>
          <a:p>
            <a:r>
              <a:rPr lang="en-US" b="1" dirty="0" smtClean="0"/>
              <a:t>3. Forest Farming</a:t>
            </a:r>
          </a:p>
          <a:p>
            <a:r>
              <a:rPr lang="en-US" dirty="0" smtClean="0"/>
              <a:t>The intentional cultivation of medicinal, decorative or edible specialty crops under the canopy of the trees. The native or planted woodlands are manage to provide optimal conditions for the high-value crop and for wood production. </a:t>
            </a:r>
          </a:p>
          <a:p>
            <a:endParaRPr lang="en-US" dirty="0"/>
          </a:p>
        </p:txBody>
      </p:sp>
    </p:spTree>
    <p:extLst>
      <p:ext uri="{BB962C8B-B14F-4D97-AF65-F5344CB8AC3E}">
        <p14:creationId xmlns:p14="http://schemas.microsoft.com/office/powerpoint/2010/main" val="338735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4BDF83-EF1E-48D8-B134-63F4B0E92897}"/>
              </a:ext>
            </a:extLst>
          </p:cNvPr>
          <p:cNvSpPr>
            <a:spLocks noGrp="1"/>
          </p:cNvSpPr>
          <p:nvPr>
            <p:ph type="title"/>
          </p:nvPr>
        </p:nvSpPr>
        <p:spPr/>
        <p:txBody>
          <a:bodyPr>
            <a:normAutofit/>
          </a:bodyPr>
          <a:lstStyle/>
          <a:p>
            <a:pPr algn="ctr"/>
            <a:r>
              <a:rPr lang="en-US" sz="4400" dirty="0"/>
              <a:t>Organic farming </a:t>
            </a:r>
          </a:p>
        </p:txBody>
      </p:sp>
      <p:sp>
        <p:nvSpPr>
          <p:cNvPr id="3" name="Θέση περιεχομένου 2">
            <a:extLst>
              <a:ext uri="{FF2B5EF4-FFF2-40B4-BE49-F238E27FC236}">
                <a16:creationId xmlns:a16="http://schemas.microsoft.com/office/drawing/2014/main" id="{844EFA0B-B75E-42F9-9E06-69FD316D8D55}"/>
              </a:ext>
            </a:extLst>
          </p:cNvPr>
          <p:cNvSpPr>
            <a:spLocks noGrp="1"/>
          </p:cNvSpPr>
          <p:nvPr>
            <p:ph idx="1"/>
          </p:nvPr>
        </p:nvSpPr>
        <p:spPr/>
        <p:txBody>
          <a:bodyPr>
            <a:normAutofit fontScale="92500"/>
          </a:bodyPr>
          <a:lstStyle/>
          <a:p>
            <a:pPr algn="just">
              <a:lnSpc>
                <a:spcPct val="110000"/>
              </a:lnSpc>
              <a:spcBef>
                <a:spcPts val="0"/>
              </a:spcBef>
              <a:spcAft>
                <a:spcPts val="0"/>
              </a:spcAft>
            </a:pPr>
            <a:r>
              <a:rPr lang="en-US" dirty="0"/>
              <a:t>Organic farming is an agricultural system that uses </a:t>
            </a:r>
            <a:r>
              <a:rPr lang="en-US" b="1" i="1" dirty="0">
                <a:solidFill>
                  <a:schemeClr val="accent2"/>
                </a:solidFill>
              </a:rPr>
              <a:t>a combination of mechanical and biological methods with the main principle to avoid the use of synthetic fertilizers, pesticides and genetically modified </a:t>
            </a:r>
            <a:r>
              <a:rPr lang="en-US" b="1" i="1" dirty="0" smtClean="0">
                <a:solidFill>
                  <a:schemeClr val="accent2"/>
                </a:solidFill>
              </a:rPr>
              <a:t>organisms</a:t>
            </a:r>
            <a:r>
              <a:rPr lang="en-US" dirty="0" smtClean="0"/>
              <a:t>. Instead</a:t>
            </a:r>
            <a:r>
              <a:rPr lang="en-US" dirty="0"/>
              <a:t>, organic fertilizers, compost and beneficial insects or microorganisms are used. The aforementioned practices are included in organic farming but with the exclusion of chemicals. </a:t>
            </a:r>
          </a:p>
          <a:p>
            <a:pPr algn="just">
              <a:lnSpc>
                <a:spcPct val="110000"/>
              </a:lnSpc>
              <a:spcBef>
                <a:spcPts val="0"/>
              </a:spcBef>
              <a:spcAft>
                <a:spcPts val="0"/>
              </a:spcAft>
            </a:pPr>
            <a:endParaRPr lang="en-US" dirty="0"/>
          </a:p>
          <a:p>
            <a:pPr algn="just">
              <a:lnSpc>
                <a:spcPct val="110000"/>
              </a:lnSpc>
              <a:spcBef>
                <a:spcPts val="0"/>
              </a:spcBef>
              <a:spcAft>
                <a:spcPts val="0"/>
              </a:spcAft>
            </a:pPr>
            <a:r>
              <a:rPr lang="en-US" dirty="0"/>
              <a:t>Crops produced are healthier and more nutritious than conventional farming. Selling price per unit is also higher, because of the low productivity and increased labor cost in organic farming. </a:t>
            </a:r>
          </a:p>
          <a:p>
            <a:pPr algn="just">
              <a:lnSpc>
                <a:spcPct val="110000"/>
              </a:lnSpc>
              <a:spcBef>
                <a:spcPts val="0"/>
              </a:spcBef>
              <a:spcAft>
                <a:spcPts val="0"/>
              </a:spcAft>
            </a:pPr>
            <a:endParaRPr lang="en-US" dirty="0"/>
          </a:p>
          <a:p>
            <a:pPr algn="just">
              <a:lnSpc>
                <a:spcPct val="110000"/>
              </a:lnSpc>
              <a:spcBef>
                <a:spcPts val="0"/>
              </a:spcBef>
              <a:spcAft>
                <a:spcPts val="0"/>
              </a:spcAft>
            </a:pPr>
            <a:r>
              <a:rPr lang="en-US" dirty="0"/>
              <a:t>The main benefits of organic farming is the </a:t>
            </a:r>
            <a:r>
              <a:rPr lang="en-US" dirty="0" smtClean="0"/>
              <a:t>(i) environmental protection, (ii) biodiversity </a:t>
            </a:r>
            <a:r>
              <a:rPr lang="en-US" dirty="0"/>
              <a:t>enhancement</a:t>
            </a:r>
            <a:r>
              <a:rPr lang="en-US" dirty="0" smtClean="0"/>
              <a:t>, (iii) </a:t>
            </a:r>
            <a:r>
              <a:rPr lang="en-US" dirty="0"/>
              <a:t>soil </a:t>
            </a:r>
            <a:r>
              <a:rPr lang="en-US" dirty="0" smtClean="0"/>
              <a:t>protection, (iv) </a:t>
            </a:r>
            <a:r>
              <a:rPr lang="en-US" dirty="0"/>
              <a:t>reduced greenhouse gasses emissions</a:t>
            </a:r>
            <a:r>
              <a:rPr lang="en-US" dirty="0" smtClean="0"/>
              <a:t>, (v) </a:t>
            </a:r>
            <a:r>
              <a:rPr lang="en-US" dirty="0"/>
              <a:t>higher profitability </a:t>
            </a:r>
            <a:r>
              <a:rPr lang="en-US" dirty="0" smtClean="0"/>
              <a:t>and (vi) the </a:t>
            </a:r>
            <a:r>
              <a:rPr lang="en-US" dirty="0"/>
              <a:t>development of local communities. </a:t>
            </a:r>
          </a:p>
          <a:p>
            <a:pPr algn="just">
              <a:lnSpc>
                <a:spcPct val="110000"/>
              </a:lnSpc>
              <a:spcBef>
                <a:spcPts val="0"/>
              </a:spcBef>
              <a:spcAft>
                <a:spcPts val="0"/>
              </a:spcAft>
            </a:pPr>
            <a:endParaRPr lang="en-US" dirty="0"/>
          </a:p>
          <a:p>
            <a:endParaRPr lang="en-US" dirty="0"/>
          </a:p>
        </p:txBody>
      </p:sp>
    </p:spTree>
    <p:extLst>
      <p:ext uri="{BB962C8B-B14F-4D97-AF65-F5344CB8AC3E}">
        <p14:creationId xmlns:p14="http://schemas.microsoft.com/office/powerpoint/2010/main" val="3588922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2D4CE0-5730-4C89-8EF4-4E1F39278DED}"/>
              </a:ext>
            </a:extLst>
          </p:cNvPr>
          <p:cNvSpPr>
            <a:spLocks noGrp="1"/>
          </p:cNvSpPr>
          <p:nvPr>
            <p:ph type="title"/>
          </p:nvPr>
        </p:nvSpPr>
        <p:spPr/>
        <p:txBody>
          <a:bodyPr>
            <a:normAutofit/>
          </a:bodyPr>
          <a:lstStyle/>
          <a:p>
            <a:pPr algn="ctr"/>
            <a:r>
              <a:rPr lang="en-US" sz="4400" dirty="0"/>
              <a:t>Precision Farming</a:t>
            </a:r>
          </a:p>
        </p:txBody>
      </p:sp>
      <p:sp>
        <p:nvSpPr>
          <p:cNvPr id="3" name="Θέση περιεχομένου 2">
            <a:extLst>
              <a:ext uri="{FF2B5EF4-FFF2-40B4-BE49-F238E27FC236}">
                <a16:creationId xmlns:a16="http://schemas.microsoft.com/office/drawing/2014/main" id="{F9040BCD-3869-4053-80AA-DBC7B245B3EC}"/>
              </a:ext>
            </a:extLst>
          </p:cNvPr>
          <p:cNvSpPr>
            <a:spLocks noGrp="1"/>
          </p:cNvSpPr>
          <p:nvPr>
            <p:ph idx="1"/>
          </p:nvPr>
        </p:nvSpPr>
        <p:spPr>
          <a:xfrm>
            <a:off x="1097280" y="1845733"/>
            <a:ext cx="10058400" cy="4313019"/>
          </a:xfrm>
        </p:spPr>
        <p:txBody>
          <a:bodyPr>
            <a:normAutofit/>
          </a:bodyPr>
          <a:lstStyle/>
          <a:p>
            <a:pPr algn="just"/>
            <a:r>
              <a:rPr lang="en-US" dirty="0"/>
              <a:t>Precision farming is a high-tech farm management approach that utilizes a combination of available technologies to collect and analyze all the information about the crop. The aim is to optimize resource use, reduce cost, increase crop yield and animal performance through facilitating decision making. </a:t>
            </a:r>
            <a:r>
              <a:rPr lang="en-US" dirty="0" smtClean="0"/>
              <a:t>Additionally, the environmental burden from agriculture is significantly reduced. </a:t>
            </a:r>
          </a:p>
          <a:p>
            <a:pPr algn="just"/>
            <a:endParaRPr lang="en-US" dirty="0" smtClean="0"/>
          </a:p>
          <a:p>
            <a:pPr algn="just"/>
            <a:r>
              <a:rPr lang="en-US" dirty="0" smtClean="0"/>
              <a:t>Technologies </a:t>
            </a:r>
            <a:r>
              <a:rPr lang="en-US" dirty="0"/>
              <a:t>are used for real-time observations, measurements and responding to temporal and spatial variability in crops. The precision farming technology operates in three levels; </a:t>
            </a:r>
            <a:endParaRPr lang="en-US" dirty="0" smtClean="0"/>
          </a:p>
          <a:p>
            <a:pPr marL="627063" indent="-271463" algn="just">
              <a:buFont typeface="+mj-lt"/>
              <a:buAutoNum type="romanLcPeriod"/>
            </a:pPr>
            <a:r>
              <a:rPr lang="en-US" dirty="0" smtClean="0"/>
              <a:t>ground</a:t>
            </a:r>
          </a:p>
          <a:p>
            <a:pPr marL="627063" indent="-271463" algn="just">
              <a:buFont typeface="+mj-lt"/>
              <a:buAutoNum type="romanLcPeriod"/>
            </a:pPr>
            <a:r>
              <a:rPr lang="en-US" dirty="0" smtClean="0"/>
              <a:t>aerial </a:t>
            </a:r>
          </a:p>
          <a:p>
            <a:pPr marL="627063" indent="-271463" algn="just">
              <a:buFont typeface="+mj-lt"/>
              <a:buAutoNum type="romanLcPeriod"/>
            </a:pPr>
            <a:r>
              <a:rPr lang="en-US" dirty="0" smtClean="0"/>
              <a:t>satellite</a:t>
            </a:r>
          </a:p>
          <a:p>
            <a:endParaRPr lang="en-US" dirty="0"/>
          </a:p>
        </p:txBody>
      </p:sp>
    </p:spTree>
    <p:extLst>
      <p:ext uri="{BB962C8B-B14F-4D97-AF65-F5344CB8AC3E}">
        <p14:creationId xmlns:p14="http://schemas.microsoft.com/office/powerpoint/2010/main" val="255728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748B-B327-84D5-3B83-E127D98CFA03}"/>
              </a:ext>
            </a:extLst>
          </p:cNvPr>
          <p:cNvSpPr>
            <a:spLocks noGrp="1"/>
          </p:cNvSpPr>
          <p:nvPr>
            <p:ph type="title"/>
          </p:nvPr>
        </p:nvSpPr>
        <p:spPr/>
        <p:txBody>
          <a:bodyPr>
            <a:normAutofit/>
          </a:bodyPr>
          <a:lstStyle/>
          <a:p>
            <a:pPr algn="ctr"/>
            <a:r>
              <a:rPr lang="en-US" sz="4400" dirty="0"/>
              <a:t>Precision Farming</a:t>
            </a:r>
          </a:p>
        </p:txBody>
      </p:sp>
      <p:sp>
        <p:nvSpPr>
          <p:cNvPr id="3" name="Content Placeholder 2">
            <a:extLst>
              <a:ext uri="{FF2B5EF4-FFF2-40B4-BE49-F238E27FC236}">
                <a16:creationId xmlns:a16="http://schemas.microsoft.com/office/drawing/2014/main" id="{E578F5D8-B833-D9F3-51FE-27840A0ACE6C}"/>
              </a:ext>
            </a:extLst>
          </p:cNvPr>
          <p:cNvSpPr>
            <a:spLocks noGrp="1"/>
          </p:cNvSpPr>
          <p:nvPr>
            <p:ph idx="1"/>
          </p:nvPr>
        </p:nvSpPr>
        <p:spPr>
          <a:xfrm>
            <a:off x="1004147" y="1737360"/>
            <a:ext cx="10058400" cy="4775199"/>
          </a:xfrm>
        </p:spPr>
        <p:txBody>
          <a:bodyPr>
            <a:normAutofit fontScale="85000" lnSpcReduction="20000"/>
          </a:bodyPr>
          <a:lstStyle/>
          <a:p>
            <a:pPr algn="just">
              <a:lnSpc>
                <a:spcPct val="120000"/>
              </a:lnSpc>
              <a:spcBef>
                <a:spcPts val="0"/>
              </a:spcBef>
              <a:spcAft>
                <a:spcPts val="0"/>
              </a:spcAft>
            </a:pPr>
            <a:r>
              <a:rPr lang="en-US" sz="2200" b="1" dirty="0"/>
              <a:t>Remote Sensing </a:t>
            </a:r>
          </a:p>
          <a:p>
            <a:pPr algn="just">
              <a:lnSpc>
                <a:spcPct val="120000"/>
              </a:lnSpc>
              <a:spcBef>
                <a:spcPts val="0"/>
              </a:spcBef>
              <a:spcAft>
                <a:spcPts val="0"/>
              </a:spcAft>
            </a:pPr>
            <a:r>
              <a:rPr lang="en-US" sz="2200" dirty="0"/>
              <a:t>Remote sensing collect data from a distance using satellites, drones and aerial imagery. The basic role of remote sensing is observation and monitor of the crop health, pest infestation, soil and water conditions. The information assist the farmer to make informed decisions about irrigation, fertilization, planting date and pest infestation. </a:t>
            </a:r>
          </a:p>
          <a:p>
            <a:pPr algn="just">
              <a:lnSpc>
                <a:spcPct val="120000"/>
              </a:lnSpc>
              <a:spcBef>
                <a:spcPts val="0"/>
              </a:spcBef>
              <a:spcAft>
                <a:spcPts val="0"/>
              </a:spcAft>
            </a:pPr>
            <a:endParaRPr lang="en-US" sz="2200" b="1" dirty="0"/>
          </a:p>
          <a:p>
            <a:pPr algn="just">
              <a:lnSpc>
                <a:spcPct val="120000"/>
              </a:lnSpc>
              <a:spcBef>
                <a:spcPts val="0"/>
              </a:spcBef>
              <a:spcAft>
                <a:spcPts val="0"/>
              </a:spcAft>
            </a:pPr>
            <a:r>
              <a:rPr lang="en-US" sz="2200" b="1" dirty="0" smtClean="0"/>
              <a:t>Variable </a:t>
            </a:r>
            <a:r>
              <a:rPr lang="en-US" sz="2200" b="1" dirty="0"/>
              <a:t>Rate Application (VAR) equipment</a:t>
            </a:r>
          </a:p>
          <a:p>
            <a:pPr algn="just">
              <a:lnSpc>
                <a:spcPct val="120000"/>
              </a:lnSpc>
              <a:spcBef>
                <a:spcPts val="0"/>
              </a:spcBef>
              <a:spcAft>
                <a:spcPts val="0"/>
              </a:spcAft>
            </a:pPr>
            <a:r>
              <a:rPr lang="en-US" sz="2200" dirty="0"/>
              <a:t>VRA systems have the possibility to apply the exact quantity of fertilizer, seed or pesticide required where and when it’s needed. VAR system works based on data collected from GPS, maps and sensors.</a:t>
            </a:r>
          </a:p>
          <a:p>
            <a:pPr algn="just">
              <a:lnSpc>
                <a:spcPct val="120000"/>
              </a:lnSpc>
              <a:spcBef>
                <a:spcPts val="0"/>
              </a:spcBef>
              <a:spcAft>
                <a:spcPts val="0"/>
              </a:spcAft>
            </a:pPr>
            <a:endParaRPr lang="en-US" sz="2200" dirty="0"/>
          </a:p>
          <a:p>
            <a:pPr algn="just">
              <a:lnSpc>
                <a:spcPct val="120000"/>
              </a:lnSpc>
              <a:spcBef>
                <a:spcPts val="0"/>
              </a:spcBef>
              <a:spcAft>
                <a:spcPts val="0"/>
              </a:spcAft>
            </a:pPr>
            <a:r>
              <a:rPr lang="en-US" sz="2200" b="1" dirty="0"/>
              <a:t>Autonomous Vehicles</a:t>
            </a:r>
          </a:p>
          <a:p>
            <a:pPr algn="just">
              <a:lnSpc>
                <a:spcPct val="120000"/>
              </a:lnSpc>
              <a:spcBef>
                <a:spcPts val="0"/>
              </a:spcBef>
              <a:spcAft>
                <a:spcPts val="0"/>
              </a:spcAft>
            </a:pPr>
            <a:r>
              <a:rPr lang="en-US" sz="2200" dirty="0"/>
              <a:t>Autonomous vehicles enables the use of smaller machinery which can prevent soil compaction and be more precise with the inputs. There is also the possibility of decarbonization with the use of renewable energy. </a:t>
            </a:r>
          </a:p>
          <a:p>
            <a:pPr algn="just">
              <a:lnSpc>
                <a:spcPct val="120000"/>
              </a:lnSpc>
              <a:spcBef>
                <a:spcPts val="0"/>
              </a:spcBef>
              <a:spcAft>
                <a:spcPts val="0"/>
              </a:spcAft>
            </a:pPr>
            <a:endParaRPr lang="en-US" sz="2200" dirty="0"/>
          </a:p>
          <a:p>
            <a:endParaRPr lang="en-US" dirty="0"/>
          </a:p>
          <a:p>
            <a:endParaRPr lang="en-US" dirty="0"/>
          </a:p>
        </p:txBody>
      </p:sp>
    </p:spTree>
    <p:extLst>
      <p:ext uri="{BB962C8B-B14F-4D97-AF65-F5344CB8AC3E}">
        <p14:creationId xmlns:p14="http://schemas.microsoft.com/office/powerpoint/2010/main" val="939914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748B-B327-84D5-3B83-E127D98CFA03}"/>
              </a:ext>
            </a:extLst>
          </p:cNvPr>
          <p:cNvSpPr>
            <a:spLocks noGrp="1"/>
          </p:cNvSpPr>
          <p:nvPr>
            <p:ph type="title"/>
          </p:nvPr>
        </p:nvSpPr>
        <p:spPr/>
        <p:txBody>
          <a:bodyPr>
            <a:normAutofit/>
          </a:bodyPr>
          <a:lstStyle/>
          <a:p>
            <a:pPr algn="ctr"/>
            <a:r>
              <a:rPr lang="en-US" sz="4400" dirty="0"/>
              <a:t>Precision Farming</a:t>
            </a:r>
          </a:p>
        </p:txBody>
      </p:sp>
      <p:sp>
        <p:nvSpPr>
          <p:cNvPr id="3" name="Content Placeholder 2">
            <a:extLst>
              <a:ext uri="{FF2B5EF4-FFF2-40B4-BE49-F238E27FC236}">
                <a16:creationId xmlns:a16="http://schemas.microsoft.com/office/drawing/2014/main" id="{E578F5D8-B833-D9F3-51FE-27840A0ACE6C}"/>
              </a:ext>
            </a:extLst>
          </p:cNvPr>
          <p:cNvSpPr>
            <a:spLocks noGrp="1"/>
          </p:cNvSpPr>
          <p:nvPr>
            <p:ph idx="1"/>
          </p:nvPr>
        </p:nvSpPr>
        <p:spPr>
          <a:xfrm>
            <a:off x="1004147" y="1737360"/>
            <a:ext cx="10058400" cy="4775199"/>
          </a:xfrm>
        </p:spPr>
        <p:txBody>
          <a:bodyPr>
            <a:normAutofit/>
          </a:bodyPr>
          <a:lstStyle/>
          <a:p>
            <a:pPr algn="just">
              <a:lnSpc>
                <a:spcPct val="120000"/>
              </a:lnSpc>
              <a:spcBef>
                <a:spcPts val="0"/>
              </a:spcBef>
              <a:spcAft>
                <a:spcPts val="0"/>
              </a:spcAft>
            </a:pPr>
            <a:endParaRPr lang="en-US" sz="2200" dirty="0"/>
          </a:p>
          <a:p>
            <a:pPr algn="just">
              <a:lnSpc>
                <a:spcPct val="120000"/>
              </a:lnSpc>
              <a:spcBef>
                <a:spcPts val="0"/>
              </a:spcBef>
              <a:spcAft>
                <a:spcPts val="0"/>
              </a:spcAft>
            </a:pPr>
            <a:r>
              <a:rPr lang="en-US" sz="2200" b="1" dirty="0"/>
              <a:t>Global Positioning System (GPS)</a:t>
            </a:r>
          </a:p>
          <a:p>
            <a:pPr algn="just">
              <a:lnSpc>
                <a:spcPct val="120000"/>
              </a:lnSpc>
              <a:spcBef>
                <a:spcPts val="0"/>
              </a:spcBef>
              <a:spcAft>
                <a:spcPts val="0"/>
              </a:spcAft>
            </a:pPr>
            <a:r>
              <a:rPr lang="en-US" sz="2200" dirty="0"/>
              <a:t>The most important uses of GPS in agriculture include soil sampling, yield maps, field mapping, crop scouting, machinery control, irrigation systems and land micromanage</a:t>
            </a:r>
          </a:p>
          <a:p>
            <a:pPr algn="just">
              <a:lnSpc>
                <a:spcPct val="120000"/>
              </a:lnSpc>
              <a:spcBef>
                <a:spcPts val="0"/>
              </a:spcBef>
              <a:spcAft>
                <a:spcPts val="0"/>
              </a:spcAft>
            </a:pPr>
            <a:endParaRPr lang="en-US" sz="2200" dirty="0"/>
          </a:p>
          <a:p>
            <a:pPr algn="just">
              <a:lnSpc>
                <a:spcPct val="120000"/>
              </a:lnSpc>
              <a:spcBef>
                <a:spcPts val="0"/>
              </a:spcBef>
              <a:spcAft>
                <a:spcPts val="0"/>
              </a:spcAft>
            </a:pPr>
            <a:r>
              <a:rPr lang="en-US" sz="2200" b="1" dirty="0"/>
              <a:t>Geographic Information System (GIS)</a:t>
            </a:r>
          </a:p>
          <a:p>
            <a:pPr algn="just">
              <a:lnSpc>
                <a:spcPct val="120000"/>
              </a:lnSpc>
              <a:spcBef>
                <a:spcPts val="0"/>
              </a:spcBef>
              <a:spcAft>
                <a:spcPts val="0"/>
              </a:spcAft>
            </a:pPr>
            <a:r>
              <a:rPr lang="en-US" sz="2200" dirty="0"/>
              <a:t>GIS can be used to create soil maps, crop health and topography. It facilitates the visualization of complex data and for spatial analysis. The difference between GIS and GPS is that GIS is used to record information on maps and GPS to track the exact location of things.</a:t>
            </a:r>
          </a:p>
          <a:p>
            <a:endParaRPr lang="en-US" dirty="0"/>
          </a:p>
          <a:p>
            <a:endParaRPr lang="en-US" dirty="0"/>
          </a:p>
        </p:txBody>
      </p:sp>
    </p:spTree>
    <p:extLst>
      <p:ext uri="{BB962C8B-B14F-4D97-AF65-F5344CB8AC3E}">
        <p14:creationId xmlns:p14="http://schemas.microsoft.com/office/powerpoint/2010/main" val="1210203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348006-7E3B-40DD-A072-5531AC99763E}"/>
              </a:ext>
            </a:extLst>
          </p:cNvPr>
          <p:cNvSpPr>
            <a:spLocks noGrp="1"/>
          </p:cNvSpPr>
          <p:nvPr>
            <p:ph type="title"/>
          </p:nvPr>
        </p:nvSpPr>
        <p:spPr/>
        <p:txBody>
          <a:bodyPr/>
          <a:lstStyle/>
          <a:p>
            <a:r>
              <a:rPr lang="en-US" dirty="0"/>
              <a:t>Problems and challenges</a:t>
            </a:r>
          </a:p>
        </p:txBody>
      </p:sp>
      <p:sp>
        <p:nvSpPr>
          <p:cNvPr id="3" name="Θέση περιεχομένου 2">
            <a:extLst>
              <a:ext uri="{FF2B5EF4-FFF2-40B4-BE49-F238E27FC236}">
                <a16:creationId xmlns:a16="http://schemas.microsoft.com/office/drawing/2014/main" id="{31F04E73-1A81-4541-B69F-36E21B3718A1}"/>
              </a:ext>
            </a:extLst>
          </p:cNvPr>
          <p:cNvSpPr>
            <a:spLocks noGrp="1"/>
          </p:cNvSpPr>
          <p:nvPr>
            <p:ph idx="1"/>
          </p:nvPr>
        </p:nvSpPr>
        <p:spPr/>
        <p:txBody>
          <a:bodyPr>
            <a:noAutofit/>
          </a:bodyPr>
          <a:lstStyle/>
          <a:p>
            <a:pPr marL="355600" indent="-355600" algn="just">
              <a:buClr>
                <a:srgbClr val="FF0000"/>
              </a:buClr>
              <a:buFont typeface="Wingdings" panose="05000000000000000000" pitchFamily="2" charset="2"/>
              <a:buChar char="ý"/>
            </a:pPr>
            <a:r>
              <a:rPr lang="en-US" sz="2400" dirty="0"/>
              <a:t>Agriculture is responsible for about 70% of human freshwater consumption </a:t>
            </a:r>
          </a:p>
          <a:p>
            <a:pPr marL="355600" indent="-355600" algn="just">
              <a:buClr>
                <a:srgbClr val="FF0000"/>
              </a:buClr>
              <a:buFont typeface="Wingdings" panose="05000000000000000000" pitchFamily="2" charset="2"/>
              <a:buChar char="ý"/>
            </a:pPr>
            <a:r>
              <a:rPr lang="en-US" sz="2400" dirty="0"/>
              <a:t>Livestock and agriculture production are major sources of methane, nitrous oxide and toxic chemical emissions</a:t>
            </a:r>
          </a:p>
          <a:p>
            <a:pPr marL="355600" indent="-355600" algn="just">
              <a:buClr>
                <a:srgbClr val="FF0000"/>
              </a:buClr>
              <a:buFont typeface="Wingdings" panose="05000000000000000000" pitchFamily="2" charset="2"/>
              <a:buChar char="ý"/>
            </a:pPr>
            <a:r>
              <a:rPr lang="en-US" sz="2400" dirty="0" smtClean="0"/>
              <a:t>Agriculture </a:t>
            </a:r>
            <a:r>
              <a:rPr lang="en-US" sz="2400" dirty="0"/>
              <a:t>is the leading cause of biodiversity loss, posing a threat to 24,000 of the 28,000 (86%) species at risk of extinction</a:t>
            </a:r>
          </a:p>
          <a:p>
            <a:pPr marL="355600" indent="-355600" algn="just">
              <a:buClr>
                <a:srgbClr val="FF0000"/>
              </a:buClr>
              <a:buFont typeface="Wingdings" panose="05000000000000000000" pitchFamily="2" charset="2"/>
              <a:buChar char="ý"/>
            </a:pPr>
            <a:r>
              <a:rPr lang="en-US" sz="2400" dirty="0"/>
              <a:t>Agriculture depends to a significant extent on the use of non-renewable resources such as phosphorus and potassium fertilizers.</a:t>
            </a:r>
          </a:p>
          <a:p>
            <a:pPr marL="355600" indent="-355600" algn="just">
              <a:buClr>
                <a:srgbClr val="FF0000"/>
              </a:buClr>
              <a:buFont typeface="Wingdings" panose="05000000000000000000" pitchFamily="2" charset="2"/>
              <a:buChar char="ý"/>
            </a:pPr>
            <a:r>
              <a:rPr lang="en-US" sz="2400" dirty="0"/>
              <a:t>Chemical pollution from excessive use of fertilizers and pesticides affects biodiversity, water and soil </a:t>
            </a:r>
            <a:r>
              <a:rPr lang="en-US" sz="2400" dirty="0" smtClean="0"/>
              <a:t>quality</a:t>
            </a:r>
            <a:endParaRPr lang="en-US" sz="2400" dirty="0"/>
          </a:p>
        </p:txBody>
      </p:sp>
    </p:spTree>
    <p:extLst>
      <p:ext uri="{BB962C8B-B14F-4D97-AF65-F5344CB8AC3E}">
        <p14:creationId xmlns:p14="http://schemas.microsoft.com/office/powerpoint/2010/main" val="4172341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30FF-1961-A034-ABB2-03AFD1C74084}"/>
              </a:ext>
            </a:extLst>
          </p:cNvPr>
          <p:cNvSpPr>
            <a:spLocks noGrp="1"/>
          </p:cNvSpPr>
          <p:nvPr>
            <p:ph type="title"/>
          </p:nvPr>
        </p:nvSpPr>
        <p:spPr/>
        <p:txBody>
          <a:bodyPr>
            <a:normAutofit/>
          </a:bodyPr>
          <a:lstStyle/>
          <a:p>
            <a:pPr algn="ctr"/>
            <a:r>
              <a:rPr lang="en-US" sz="4400" dirty="0"/>
              <a:t>What is Sustainable Agriculture?</a:t>
            </a:r>
          </a:p>
        </p:txBody>
      </p:sp>
      <p:sp>
        <p:nvSpPr>
          <p:cNvPr id="3" name="Content Placeholder 2">
            <a:extLst>
              <a:ext uri="{FF2B5EF4-FFF2-40B4-BE49-F238E27FC236}">
                <a16:creationId xmlns:a16="http://schemas.microsoft.com/office/drawing/2014/main" id="{81D53512-5FD3-9D54-D4FB-4473802E8A8B}"/>
              </a:ext>
            </a:extLst>
          </p:cNvPr>
          <p:cNvSpPr>
            <a:spLocks noGrp="1"/>
          </p:cNvSpPr>
          <p:nvPr>
            <p:ph idx="1"/>
          </p:nvPr>
        </p:nvSpPr>
        <p:spPr/>
        <p:txBody>
          <a:bodyPr/>
          <a:lstStyle/>
          <a:p>
            <a:pPr algn="ctr"/>
            <a:r>
              <a:rPr lang="en-US" dirty="0"/>
              <a:t>Sustainable = </a:t>
            </a:r>
            <a:r>
              <a:rPr lang="en-US" b="1" dirty="0"/>
              <a:t>Sustain + Able</a:t>
            </a:r>
          </a:p>
          <a:p>
            <a:endParaRPr lang="en-US" dirty="0"/>
          </a:p>
          <a:p>
            <a:r>
              <a:rPr lang="en-US" dirty="0"/>
              <a:t>The </a:t>
            </a:r>
            <a:r>
              <a:rPr lang="en-US" b="1" dirty="0"/>
              <a:t>ability</a:t>
            </a:r>
            <a:r>
              <a:rPr lang="en-US" dirty="0"/>
              <a:t> to practice farming and </a:t>
            </a:r>
            <a:r>
              <a:rPr lang="en-US" b="1" dirty="0"/>
              <a:t>sustain</a:t>
            </a:r>
            <a:r>
              <a:rPr lang="en-US" dirty="0"/>
              <a:t> adequate crop production to meet the demands for food and fibers, without requiring for the next generations to compromise  </a:t>
            </a:r>
          </a:p>
          <a:p>
            <a:endParaRPr lang="en-US" dirty="0"/>
          </a:p>
          <a:p>
            <a:r>
              <a:rPr lang="en-US" dirty="0"/>
              <a:t>To be achieved it requires to:</a:t>
            </a:r>
          </a:p>
          <a:p>
            <a:pPr>
              <a:buFont typeface="Wingdings" panose="05000000000000000000" pitchFamily="2" charset="2"/>
              <a:buChar char="Ø"/>
            </a:pPr>
            <a:r>
              <a:rPr lang="en-US" dirty="0"/>
              <a:t>Understand the principles of ecology </a:t>
            </a:r>
          </a:p>
          <a:p>
            <a:pPr>
              <a:buFont typeface="Wingdings" panose="05000000000000000000" pitchFamily="2" charset="2"/>
              <a:buChar char="Ø"/>
            </a:pPr>
            <a:r>
              <a:rPr lang="en-US" dirty="0"/>
              <a:t>Study the relationship between organisms and environment</a:t>
            </a:r>
          </a:p>
          <a:p>
            <a:endParaRPr lang="en-US" dirty="0"/>
          </a:p>
        </p:txBody>
      </p:sp>
    </p:spTree>
    <p:extLst>
      <p:ext uri="{BB962C8B-B14F-4D97-AF65-F5344CB8AC3E}">
        <p14:creationId xmlns:p14="http://schemas.microsoft.com/office/powerpoint/2010/main" val="170605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2486-E294-DFB3-854E-3FFEF2245670}"/>
              </a:ext>
            </a:extLst>
          </p:cNvPr>
          <p:cNvSpPr>
            <a:spLocks noGrp="1"/>
          </p:cNvSpPr>
          <p:nvPr>
            <p:ph type="title"/>
          </p:nvPr>
        </p:nvSpPr>
        <p:spPr/>
        <p:txBody>
          <a:bodyPr>
            <a:normAutofit/>
          </a:bodyPr>
          <a:lstStyle/>
          <a:p>
            <a:pPr algn="ctr"/>
            <a:r>
              <a:rPr lang="en-US" sz="4400" dirty="0"/>
              <a:t>Sustainability </a:t>
            </a:r>
            <a:r>
              <a:rPr lang="en-US" sz="4400" dirty="0" smtClean="0"/>
              <a:t>Goals </a:t>
            </a:r>
            <a:r>
              <a:rPr lang="en-US" sz="4400" dirty="0"/>
              <a:t>in Agriculture</a:t>
            </a:r>
          </a:p>
        </p:txBody>
      </p:sp>
      <p:sp>
        <p:nvSpPr>
          <p:cNvPr id="3" name="Content Placeholder 2">
            <a:extLst>
              <a:ext uri="{FF2B5EF4-FFF2-40B4-BE49-F238E27FC236}">
                <a16:creationId xmlns:a16="http://schemas.microsoft.com/office/drawing/2014/main" id="{B4CF2567-95D1-829E-F5B7-AC34EA223A75}"/>
              </a:ext>
            </a:extLst>
          </p:cNvPr>
          <p:cNvSpPr>
            <a:spLocks noGrp="1"/>
          </p:cNvSpPr>
          <p:nvPr>
            <p:ph idx="1"/>
          </p:nvPr>
        </p:nvSpPr>
        <p:spPr>
          <a:xfrm>
            <a:off x="1097280" y="1845733"/>
            <a:ext cx="10058400" cy="4362561"/>
          </a:xfrm>
        </p:spPr>
        <p:txBody>
          <a:bodyPr>
            <a:normAutofit fontScale="77500" lnSpcReduction="20000"/>
          </a:bodyPr>
          <a:lstStyle/>
          <a:p>
            <a:pPr algn="just">
              <a:lnSpc>
                <a:spcPct val="120000"/>
              </a:lnSpc>
              <a:spcBef>
                <a:spcPts val="0"/>
              </a:spcBef>
              <a:spcAft>
                <a:spcPts val="600"/>
              </a:spcAft>
            </a:pPr>
            <a:r>
              <a:rPr lang="en-US" sz="2600" b="1" dirty="0" smtClean="0"/>
              <a:t>Environmental pillar: </a:t>
            </a:r>
            <a:r>
              <a:rPr lang="en-US" sz="2600" dirty="0" smtClean="0"/>
              <a:t>The </a:t>
            </a:r>
            <a:r>
              <a:rPr lang="en-US" sz="2600" dirty="0"/>
              <a:t>goal of Sustainable Agriculture is to </a:t>
            </a:r>
            <a:r>
              <a:rPr lang="en-US" sz="2600" b="1" dirty="0">
                <a:solidFill>
                  <a:schemeClr val="accent1"/>
                </a:solidFill>
              </a:rPr>
              <a:t>reduce the environmental burden of farming, safeguard the natural resources, and increase crop productivity. </a:t>
            </a:r>
            <a:r>
              <a:rPr lang="en-US" sz="2600" dirty="0"/>
              <a:t>The practice of sustainable practices take into consideration the environmental, economic, and social aspects of agriculture. </a:t>
            </a:r>
          </a:p>
          <a:p>
            <a:pPr>
              <a:lnSpc>
                <a:spcPct val="120000"/>
              </a:lnSpc>
              <a:spcBef>
                <a:spcPts val="0"/>
              </a:spcBef>
              <a:spcAft>
                <a:spcPts val="600"/>
              </a:spcAft>
            </a:pPr>
            <a:endParaRPr lang="en-US" sz="2600" dirty="0"/>
          </a:p>
          <a:p>
            <a:pPr>
              <a:lnSpc>
                <a:spcPct val="120000"/>
              </a:lnSpc>
              <a:spcBef>
                <a:spcPts val="0"/>
              </a:spcBef>
              <a:spcAft>
                <a:spcPts val="600"/>
              </a:spcAft>
            </a:pPr>
            <a:r>
              <a:rPr lang="en-US" sz="2600" b="1" dirty="0"/>
              <a:t>Environmental Benefits: </a:t>
            </a:r>
            <a:r>
              <a:rPr lang="en-US" sz="2600" dirty="0"/>
              <a:t>Crop production through efficient use of resources and integrated approaches that minimize negative environmental impacts</a:t>
            </a:r>
          </a:p>
          <a:p>
            <a:pPr>
              <a:lnSpc>
                <a:spcPct val="120000"/>
              </a:lnSpc>
              <a:spcBef>
                <a:spcPts val="0"/>
              </a:spcBef>
              <a:spcAft>
                <a:spcPts val="600"/>
              </a:spcAft>
            </a:pPr>
            <a:endParaRPr lang="en-US" sz="1600" dirty="0"/>
          </a:p>
          <a:p>
            <a:pPr>
              <a:lnSpc>
                <a:spcPct val="120000"/>
              </a:lnSpc>
              <a:spcBef>
                <a:spcPts val="0"/>
              </a:spcBef>
              <a:spcAft>
                <a:spcPts val="600"/>
              </a:spcAft>
              <a:buFont typeface="Wingdings" panose="05000000000000000000" pitchFamily="2" charset="2"/>
              <a:buChar char="Ø"/>
            </a:pPr>
            <a:r>
              <a:rPr lang="en-US" sz="2600" dirty="0"/>
              <a:t>Preservation of Water </a:t>
            </a:r>
            <a:r>
              <a:rPr lang="en-US" sz="2600" dirty="0" smtClean="0"/>
              <a:t>Resources,</a:t>
            </a:r>
            <a:endParaRPr lang="en-US" sz="2600" dirty="0"/>
          </a:p>
          <a:p>
            <a:pPr>
              <a:lnSpc>
                <a:spcPct val="120000"/>
              </a:lnSpc>
              <a:spcBef>
                <a:spcPts val="0"/>
              </a:spcBef>
              <a:spcAft>
                <a:spcPts val="600"/>
              </a:spcAft>
              <a:buFont typeface="Wingdings" panose="05000000000000000000" pitchFamily="2" charset="2"/>
              <a:buChar char="Ø"/>
            </a:pPr>
            <a:r>
              <a:rPr lang="en-US" sz="2600" dirty="0"/>
              <a:t>Avoid the degradation of </a:t>
            </a:r>
            <a:r>
              <a:rPr lang="en-US" sz="2600" dirty="0" smtClean="0"/>
              <a:t>soils,</a:t>
            </a:r>
            <a:endParaRPr lang="en-US" sz="2600" dirty="0"/>
          </a:p>
          <a:p>
            <a:pPr>
              <a:lnSpc>
                <a:spcPct val="120000"/>
              </a:lnSpc>
              <a:spcBef>
                <a:spcPts val="0"/>
              </a:spcBef>
              <a:spcAft>
                <a:spcPts val="600"/>
              </a:spcAft>
              <a:buFont typeface="Wingdings" panose="05000000000000000000" pitchFamily="2" charset="2"/>
              <a:buChar char="Ø"/>
            </a:pPr>
            <a:r>
              <a:rPr lang="en-US" sz="2600" dirty="0"/>
              <a:t>Reduces toxic impact in the environment and prevent </a:t>
            </a:r>
            <a:r>
              <a:rPr lang="en-US" sz="2600" dirty="0" smtClean="0"/>
              <a:t>pollution,</a:t>
            </a:r>
            <a:endParaRPr lang="en-US" sz="2600" dirty="0"/>
          </a:p>
          <a:p>
            <a:pPr>
              <a:lnSpc>
                <a:spcPct val="120000"/>
              </a:lnSpc>
              <a:spcBef>
                <a:spcPts val="0"/>
              </a:spcBef>
              <a:spcAft>
                <a:spcPts val="600"/>
              </a:spcAft>
              <a:buFont typeface="Wingdings" panose="05000000000000000000" pitchFamily="2" charset="2"/>
              <a:buChar char="Ø"/>
            </a:pPr>
            <a:r>
              <a:rPr lang="en-US" sz="2600" dirty="0"/>
              <a:t>Enhances flora and fauna </a:t>
            </a:r>
            <a:r>
              <a:rPr lang="en-US" sz="2600" dirty="0" smtClean="0"/>
              <a:t>biodiversity. </a:t>
            </a:r>
            <a:endParaRPr lang="en-US" sz="2600" dirty="0"/>
          </a:p>
          <a:p>
            <a:endParaRPr lang="en-US" dirty="0"/>
          </a:p>
          <a:p>
            <a:endParaRPr lang="en-US" dirty="0"/>
          </a:p>
          <a:p>
            <a:endParaRPr lang="en-US" dirty="0"/>
          </a:p>
        </p:txBody>
      </p:sp>
    </p:spTree>
    <p:extLst>
      <p:ext uri="{BB962C8B-B14F-4D97-AF65-F5344CB8AC3E}">
        <p14:creationId xmlns:p14="http://schemas.microsoft.com/office/powerpoint/2010/main" val="1803875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F6A9-57DD-35F3-9C2A-729F72DBF30A}"/>
              </a:ext>
            </a:extLst>
          </p:cNvPr>
          <p:cNvSpPr>
            <a:spLocks noGrp="1"/>
          </p:cNvSpPr>
          <p:nvPr>
            <p:ph type="title"/>
          </p:nvPr>
        </p:nvSpPr>
        <p:spPr/>
        <p:txBody>
          <a:bodyPr>
            <a:normAutofit/>
          </a:bodyPr>
          <a:lstStyle/>
          <a:p>
            <a:pPr algn="ctr"/>
            <a:r>
              <a:rPr lang="en-US" sz="4400" dirty="0"/>
              <a:t>Sustainability </a:t>
            </a:r>
            <a:r>
              <a:rPr lang="en-US" sz="4400" dirty="0" smtClean="0"/>
              <a:t>Goals </a:t>
            </a:r>
            <a:r>
              <a:rPr lang="en-US" sz="4400" dirty="0"/>
              <a:t>in Agriculture</a:t>
            </a:r>
          </a:p>
        </p:txBody>
      </p:sp>
      <p:sp>
        <p:nvSpPr>
          <p:cNvPr id="3" name="Content Placeholder 2">
            <a:extLst>
              <a:ext uri="{FF2B5EF4-FFF2-40B4-BE49-F238E27FC236}">
                <a16:creationId xmlns:a16="http://schemas.microsoft.com/office/drawing/2014/main" id="{D20A816B-FC0A-3C9E-1110-28DFF69BBEFF}"/>
              </a:ext>
            </a:extLst>
          </p:cNvPr>
          <p:cNvSpPr>
            <a:spLocks noGrp="1"/>
          </p:cNvSpPr>
          <p:nvPr>
            <p:ph idx="1"/>
          </p:nvPr>
        </p:nvSpPr>
        <p:spPr/>
        <p:txBody>
          <a:bodyPr>
            <a:normAutofit/>
          </a:bodyPr>
          <a:lstStyle/>
          <a:p>
            <a:endParaRPr lang="en-US" b="1" dirty="0"/>
          </a:p>
          <a:p>
            <a:pPr algn="just"/>
            <a:r>
              <a:rPr lang="en-US" sz="2400" b="1" dirty="0" smtClean="0"/>
              <a:t>Social Pillar</a:t>
            </a:r>
            <a:r>
              <a:rPr lang="en-US" sz="2400" dirty="0" smtClean="0"/>
              <a:t>: </a:t>
            </a:r>
            <a:r>
              <a:rPr lang="en-US" sz="2400" dirty="0"/>
              <a:t>Protection of public health since the use of hazardous chemicals is minimized. Ensure safe fair working conditions for all workers. Promote food security by producing adequate amount of healthy crops and livestock.</a:t>
            </a:r>
          </a:p>
          <a:p>
            <a:endParaRPr lang="en-US" sz="2400" dirty="0"/>
          </a:p>
          <a:p>
            <a:pPr algn="just"/>
            <a:r>
              <a:rPr lang="en-US" sz="2400" b="1" dirty="0" smtClean="0"/>
              <a:t>Economic Pillar</a:t>
            </a:r>
            <a:r>
              <a:rPr lang="en-US" sz="2400" dirty="0" smtClean="0"/>
              <a:t>: </a:t>
            </a:r>
            <a:r>
              <a:rPr lang="en-US" sz="2400" dirty="0"/>
              <a:t>Provide affordable access to good food for all and sufficient income to farmers and workers related to the industry</a:t>
            </a:r>
          </a:p>
          <a:p>
            <a:endParaRPr lang="en-US" dirty="0"/>
          </a:p>
        </p:txBody>
      </p:sp>
    </p:spTree>
    <p:extLst>
      <p:ext uri="{BB962C8B-B14F-4D97-AF65-F5344CB8AC3E}">
        <p14:creationId xmlns:p14="http://schemas.microsoft.com/office/powerpoint/2010/main" val="645465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385C5E-119D-4D42-984D-B7BF48917172}"/>
              </a:ext>
            </a:extLst>
          </p:cNvPr>
          <p:cNvSpPr>
            <a:spLocks noGrp="1"/>
          </p:cNvSpPr>
          <p:nvPr>
            <p:ph type="title"/>
          </p:nvPr>
        </p:nvSpPr>
        <p:spPr/>
        <p:txBody>
          <a:bodyPr>
            <a:normAutofit/>
          </a:bodyPr>
          <a:lstStyle/>
          <a:p>
            <a:pPr algn="ctr"/>
            <a:r>
              <a:rPr lang="en-US" sz="4400" dirty="0"/>
              <a:t>The principles of Sustainable Agriculture </a:t>
            </a:r>
          </a:p>
        </p:txBody>
      </p:sp>
      <p:sp>
        <p:nvSpPr>
          <p:cNvPr id="3" name="Θέση περιεχομένου 2">
            <a:extLst>
              <a:ext uri="{FF2B5EF4-FFF2-40B4-BE49-F238E27FC236}">
                <a16:creationId xmlns:a16="http://schemas.microsoft.com/office/drawing/2014/main" id="{40C1A4A1-B611-4EBB-B47D-C7E60BE418CC}"/>
              </a:ext>
            </a:extLst>
          </p:cNvPr>
          <p:cNvSpPr>
            <a:spLocks noGrp="1"/>
          </p:cNvSpPr>
          <p:nvPr>
            <p:ph idx="1"/>
          </p:nvPr>
        </p:nvSpPr>
        <p:spPr>
          <a:xfrm>
            <a:off x="1097280" y="2038239"/>
            <a:ext cx="10058400" cy="4023360"/>
          </a:xfrm>
        </p:spPr>
        <p:txBody>
          <a:bodyPr/>
          <a:lstStyle/>
          <a:p>
            <a:pPr algn="just">
              <a:buFont typeface="Wingdings" panose="05000000000000000000" pitchFamily="2" charset="2"/>
              <a:buChar char="Ø"/>
            </a:pPr>
            <a:r>
              <a:rPr lang="en-US" sz="2400" dirty="0"/>
              <a:t>Long-term vision rather than focusing in a short-term profit </a:t>
            </a:r>
          </a:p>
          <a:p>
            <a:pPr algn="just">
              <a:buFont typeface="Wingdings" panose="05000000000000000000" pitchFamily="2" charset="2"/>
              <a:buChar char="Ø"/>
            </a:pPr>
            <a:r>
              <a:rPr lang="en-US" sz="2400" dirty="0" smtClean="0"/>
              <a:t>Maintain </a:t>
            </a:r>
            <a:r>
              <a:rPr lang="en-US" sz="2400" dirty="0"/>
              <a:t>biodiversity of </a:t>
            </a:r>
            <a:r>
              <a:rPr lang="en-US" sz="2400" dirty="0" smtClean="0"/>
              <a:t>land (flora / fauna)</a:t>
            </a:r>
            <a:endParaRPr lang="en-US" sz="2400" dirty="0"/>
          </a:p>
          <a:p>
            <a:pPr marL="269875" indent="-269875" algn="just">
              <a:buFont typeface="Wingdings" panose="05000000000000000000" pitchFamily="2" charset="2"/>
              <a:buChar char="Ø"/>
            </a:pPr>
            <a:r>
              <a:rPr lang="en-US" sz="2400" dirty="0"/>
              <a:t>Keep records for each crop area to help make the best decision </a:t>
            </a:r>
            <a:r>
              <a:rPr lang="en-US" sz="2400" dirty="0" smtClean="0"/>
              <a:t> environmentally </a:t>
            </a:r>
            <a:r>
              <a:rPr lang="en-US" sz="2400" dirty="0"/>
              <a:t>and economically </a:t>
            </a:r>
          </a:p>
          <a:p>
            <a:pPr algn="just">
              <a:buFont typeface="Wingdings" panose="05000000000000000000" pitchFamily="2" charset="2"/>
              <a:buChar char="Ø"/>
            </a:pPr>
            <a:r>
              <a:rPr lang="en-US" sz="2400" dirty="0"/>
              <a:t>Use of renewable energy resources </a:t>
            </a:r>
            <a:r>
              <a:rPr lang="en-US" sz="2400" dirty="0" smtClean="0"/>
              <a:t>(solar, wind, biomass)</a:t>
            </a:r>
            <a:endParaRPr lang="en-US" sz="2400" dirty="0"/>
          </a:p>
          <a:p>
            <a:pPr algn="just">
              <a:buFont typeface="Wingdings" panose="05000000000000000000" pitchFamily="2" charset="2"/>
              <a:buChar char="Ø"/>
            </a:pPr>
            <a:r>
              <a:rPr lang="en-US" sz="2400" dirty="0"/>
              <a:t>Safe disposal of hazardous </a:t>
            </a:r>
            <a:r>
              <a:rPr lang="en-US" sz="2400" dirty="0" smtClean="0"/>
              <a:t>waste (chemical fertilizers)</a:t>
            </a:r>
            <a:endParaRPr lang="en-US" sz="2400" dirty="0"/>
          </a:p>
          <a:p>
            <a:pPr algn="just">
              <a:buFont typeface="Wingdings" panose="05000000000000000000" pitchFamily="2" charset="2"/>
              <a:buChar char="Ø"/>
            </a:pPr>
            <a:r>
              <a:rPr lang="en-US" sz="2400" dirty="0"/>
              <a:t>Optimize productivity</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28623082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5A279A-6C9C-4693-985E-531D8386016C}"/>
              </a:ext>
            </a:extLst>
          </p:cNvPr>
          <p:cNvSpPr>
            <a:spLocks noGrp="1"/>
          </p:cNvSpPr>
          <p:nvPr>
            <p:ph type="title"/>
          </p:nvPr>
        </p:nvSpPr>
        <p:spPr/>
        <p:txBody>
          <a:bodyPr>
            <a:normAutofit/>
          </a:bodyPr>
          <a:lstStyle/>
          <a:p>
            <a:pPr algn="ctr"/>
            <a:r>
              <a:rPr lang="en-US" sz="4400" dirty="0"/>
              <a:t>Sustainable Practices</a:t>
            </a:r>
          </a:p>
        </p:txBody>
      </p:sp>
      <p:sp>
        <p:nvSpPr>
          <p:cNvPr id="3" name="Θέση περιεχομένου 2">
            <a:extLst>
              <a:ext uri="{FF2B5EF4-FFF2-40B4-BE49-F238E27FC236}">
                <a16:creationId xmlns:a16="http://schemas.microsoft.com/office/drawing/2014/main" id="{ECC7A0E8-8B9E-49A3-8A9A-EE5EF2EFA927}"/>
              </a:ext>
            </a:extLst>
          </p:cNvPr>
          <p:cNvSpPr>
            <a:spLocks noGrp="1"/>
          </p:cNvSpPr>
          <p:nvPr>
            <p:ph idx="1"/>
          </p:nvPr>
        </p:nvSpPr>
        <p:spPr>
          <a:xfrm>
            <a:off x="1097280" y="2067115"/>
            <a:ext cx="10058400" cy="4023360"/>
          </a:xfrm>
        </p:spPr>
        <p:txBody>
          <a:bodyPr/>
          <a:lstStyle/>
          <a:p>
            <a:pPr marL="514350" indent="-514350">
              <a:buFont typeface="+mj-lt"/>
              <a:buAutoNum type="romanLcPeriod"/>
            </a:pPr>
            <a:r>
              <a:rPr lang="en-US" sz="2400" dirty="0"/>
              <a:t>Integrated Pest Management (</a:t>
            </a:r>
            <a:r>
              <a:rPr lang="en-US" sz="2400" dirty="0" err="1"/>
              <a:t>IPM</a:t>
            </a:r>
            <a:r>
              <a:rPr lang="en-US" sz="2400" dirty="0"/>
              <a:t>)</a:t>
            </a:r>
          </a:p>
          <a:p>
            <a:pPr marL="514350" indent="-514350">
              <a:buFont typeface="+mj-lt"/>
              <a:buAutoNum type="romanLcPeriod"/>
            </a:pPr>
            <a:r>
              <a:rPr lang="en-US" sz="2400" dirty="0"/>
              <a:t>Conservation or no-tillage </a:t>
            </a:r>
          </a:p>
          <a:p>
            <a:pPr marL="514350" indent="-514350">
              <a:buFont typeface="+mj-lt"/>
              <a:buAutoNum type="romanLcPeriod"/>
            </a:pPr>
            <a:r>
              <a:rPr lang="en-US" sz="2400" dirty="0"/>
              <a:t>Integrated crop – livestock system </a:t>
            </a:r>
          </a:p>
          <a:p>
            <a:pPr marL="514350" indent="-514350">
              <a:buFont typeface="+mj-lt"/>
              <a:buAutoNum type="romanLcPeriod"/>
            </a:pPr>
            <a:r>
              <a:rPr lang="en-US" sz="2400" dirty="0"/>
              <a:t>Crop Rotation</a:t>
            </a:r>
          </a:p>
          <a:p>
            <a:pPr marL="514350" indent="-514350">
              <a:buFont typeface="+mj-lt"/>
              <a:buAutoNum type="romanLcPeriod"/>
            </a:pPr>
            <a:r>
              <a:rPr lang="en-US" sz="2400" dirty="0"/>
              <a:t>Cover crops</a:t>
            </a:r>
          </a:p>
          <a:p>
            <a:pPr marL="514350" indent="-514350">
              <a:buFont typeface="+mj-lt"/>
              <a:buAutoNum type="romanLcPeriod"/>
            </a:pPr>
            <a:r>
              <a:rPr lang="en-US" sz="2400" dirty="0"/>
              <a:t>Intercropping </a:t>
            </a:r>
          </a:p>
          <a:p>
            <a:pPr marL="514350" indent="-514350">
              <a:buFont typeface="+mj-lt"/>
              <a:buAutoNum type="romanLcPeriod"/>
            </a:pPr>
            <a:r>
              <a:rPr lang="en-US" sz="2400" dirty="0"/>
              <a:t>Agroforestry</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3441908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6E04C5-B7EF-4736-A2EF-D162A56F1CD7}"/>
              </a:ext>
            </a:extLst>
          </p:cNvPr>
          <p:cNvSpPr>
            <a:spLocks noGrp="1"/>
          </p:cNvSpPr>
          <p:nvPr>
            <p:ph type="title"/>
          </p:nvPr>
        </p:nvSpPr>
        <p:spPr/>
        <p:txBody>
          <a:bodyPr>
            <a:normAutofit/>
          </a:bodyPr>
          <a:lstStyle/>
          <a:p>
            <a:pPr algn="ctr"/>
            <a:r>
              <a:rPr lang="en-US" sz="4400" dirty="0"/>
              <a:t>Integrated Pest Management (</a:t>
            </a:r>
            <a:r>
              <a:rPr lang="en-US" sz="4400" dirty="0" err="1"/>
              <a:t>IPM</a:t>
            </a:r>
            <a:r>
              <a:rPr lang="en-US" sz="4400" dirty="0"/>
              <a:t>)</a:t>
            </a:r>
          </a:p>
        </p:txBody>
      </p:sp>
      <p:sp>
        <p:nvSpPr>
          <p:cNvPr id="3" name="Θέση περιεχομένου 2">
            <a:extLst>
              <a:ext uri="{FF2B5EF4-FFF2-40B4-BE49-F238E27FC236}">
                <a16:creationId xmlns:a16="http://schemas.microsoft.com/office/drawing/2014/main" id="{4E955B49-B7D3-44CE-932D-AC8B65FFFC48}"/>
              </a:ext>
            </a:extLst>
          </p:cNvPr>
          <p:cNvSpPr>
            <a:spLocks noGrp="1"/>
          </p:cNvSpPr>
          <p:nvPr>
            <p:ph idx="1"/>
          </p:nvPr>
        </p:nvSpPr>
        <p:spPr>
          <a:xfrm>
            <a:off x="1097280" y="2346247"/>
            <a:ext cx="10058400" cy="4023360"/>
          </a:xfrm>
        </p:spPr>
        <p:txBody>
          <a:bodyPr>
            <a:normAutofit/>
          </a:bodyPr>
          <a:lstStyle/>
          <a:p>
            <a:pPr algn="just"/>
            <a:r>
              <a:rPr lang="en-US" dirty="0"/>
              <a:t>Integrated Pest Management </a:t>
            </a:r>
            <a:r>
              <a:rPr lang="en-US" dirty="0" smtClean="0"/>
              <a:t>an </a:t>
            </a:r>
            <a:r>
              <a:rPr lang="en-US" dirty="0"/>
              <a:t>approach that use </a:t>
            </a:r>
            <a:r>
              <a:rPr lang="en-US" b="1" i="1" dirty="0">
                <a:solidFill>
                  <a:schemeClr val="accent2"/>
                </a:solidFill>
                <a:effectLst>
                  <a:outerShdw blurRad="38100" dist="38100" dir="2700000" algn="tl">
                    <a:srgbClr val="000000">
                      <a:alpha val="43137"/>
                    </a:srgbClr>
                  </a:outerShdw>
                </a:effectLst>
              </a:rPr>
              <a:t>mechanical and biological control measures to minimize the use of synthetic pesticides</a:t>
            </a:r>
            <a:r>
              <a:rPr lang="en-US" dirty="0"/>
              <a:t>. Knowledge of the ecology and interactions between plants and pests is fundamental to implementing techniques to discourage the development of pest population.  </a:t>
            </a:r>
            <a:endParaRPr lang="en-US" dirty="0" smtClean="0"/>
          </a:p>
          <a:p>
            <a:pPr algn="just"/>
            <a:endParaRPr lang="en-US" dirty="0"/>
          </a:p>
          <a:p>
            <a:pPr algn="just"/>
            <a:r>
              <a:rPr lang="en-US" dirty="0"/>
              <a:t>An integrated approach in monitoring and prevention actions precedes any further intervention. Chemical pesticides are only applied as a last resort when they exceed the crop’s economic threshold, beyond which the damage of pest and diseases on crop production is higher than the cost of application. </a:t>
            </a:r>
          </a:p>
          <a:p>
            <a:endParaRPr lang="en-US" dirty="0"/>
          </a:p>
        </p:txBody>
      </p:sp>
    </p:spTree>
    <p:extLst>
      <p:ext uri="{BB962C8B-B14F-4D97-AF65-F5344CB8AC3E}">
        <p14:creationId xmlns:p14="http://schemas.microsoft.com/office/powerpoint/2010/main" val="310026635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452</TotalTime>
  <Words>2618</Words>
  <Application>Microsoft Office PowerPoint</Application>
  <PresentationFormat>Widescreen</PresentationFormat>
  <Paragraphs>285</Paragraphs>
  <Slides>29</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Bahnschrift SemiLight</vt:lpstr>
      <vt:lpstr>Calibri</vt:lpstr>
      <vt:lpstr>Calibri Light</vt:lpstr>
      <vt:lpstr>Cambria</vt:lpstr>
      <vt:lpstr>DejaVuSans-Bold</vt:lpstr>
      <vt:lpstr>Wingdings</vt:lpstr>
      <vt:lpstr>Custom Design</vt:lpstr>
      <vt:lpstr>Retrospect</vt:lpstr>
      <vt:lpstr> </vt:lpstr>
      <vt:lpstr>Problems and Challenges  in Agriculture Sector</vt:lpstr>
      <vt:lpstr>Problems and challenges</vt:lpstr>
      <vt:lpstr>What is Sustainable Agriculture?</vt:lpstr>
      <vt:lpstr>Sustainability Goals in Agriculture</vt:lpstr>
      <vt:lpstr>Sustainability Goals in Agriculture</vt:lpstr>
      <vt:lpstr>The principles of Sustainable Agriculture </vt:lpstr>
      <vt:lpstr>Sustainable Practices</vt:lpstr>
      <vt:lpstr>Integrated Pest Management (IPM)</vt:lpstr>
      <vt:lpstr>Integrated Pest Management (IPM)</vt:lpstr>
      <vt:lpstr>Reduced or no-tillage </vt:lpstr>
      <vt:lpstr>Reduced or no-tillage </vt:lpstr>
      <vt:lpstr>Integrated crop – livestock system </vt:lpstr>
      <vt:lpstr>Examples</vt:lpstr>
      <vt:lpstr>Crop Rotation</vt:lpstr>
      <vt:lpstr>Crop Rotation Examples</vt:lpstr>
      <vt:lpstr>Crop Rotation</vt:lpstr>
      <vt:lpstr>Cover Crops</vt:lpstr>
      <vt:lpstr>Cover Crops</vt:lpstr>
      <vt:lpstr>Intercropping </vt:lpstr>
      <vt:lpstr>Intercropping </vt:lpstr>
      <vt:lpstr>Intercropping </vt:lpstr>
      <vt:lpstr>Intercropping examples </vt:lpstr>
      <vt:lpstr>Agroforestry</vt:lpstr>
      <vt:lpstr>Agroforestry</vt:lpstr>
      <vt:lpstr>Organic farming </vt:lpstr>
      <vt:lpstr>Precision Farming</vt:lpstr>
      <vt:lpstr>Precision Farming</vt:lpstr>
      <vt:lpstr>Precision Farming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Irene Voukkali</cp:lastModifiedBy>
  <cp:revision>36</cp:revision>
  <dcterms:created xsi:type="dcterms:W3CDTF">2018-11-05T14:13:47Z</dcterms:created>
  <dcterms:modified xsi:type="dcterms:W3CDTF">2023-09-09T09:40:58Z</dcterms:modified>
</cp:coreProperties>
</file>